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63" r:id="rId2"/>
    <p:sldId id="312" r:id="rId3"/>
    <p:sldId id="257" r:id="rId4"/>
    <p:sldId id="311" r:id="rId5"/>
    <p:sldId id="375" r:id="rId6"/>
    <p:sldId id="314" r:id="rId7"/>
    <p:sldId id="315" r:id="rId8"/>
    <p:sldId id="317" r:id="rId9"/>
    <p:sldId id="318" r:id="rId10"/>
    <p:sldId id="319" r:id="rId11"/>
    <p:sldId id="320" r:id="rId12"/>
    <p:sldId id="321" r:id="rId13"/>
    <p:sldId id="322" r:id="rId14"/>
    <p:sldId id="327" r:id="rId15"/>
    <p:sldId id="323" r:id="rId16"/>
    <p:sldId id="324" r:id="rId17"/>
    <p:sldId id="328" r:id="rId18"/>
    <p:sldId id="325" r:id="rId19"/>
    <p:sldId id="330" r:id="rId20"/>
    <p:sldId id="331" r:id="rId21"/>
    <p:sldId id="365" r:id="rId22"/>
    <p:sldId id="334" r:id="rId23"/>
    <p:sldId id="379" r:id="rId24"/>
    <p:sldId id="286" r:id="rId25"/>
    <p:sldId id="332" r:id="rId26"/>
    <p:sldId id="333" r:id="rId27"/>
    <p:sldId id="336" r:id="rId28"/>
    <p:sldId id="335" r:id="rId29"/>
    <p:sldId id="287" r:id="rId30"/>
    <p:sldId id="288" r:id="rId31"/>
    <p:sldId id="289" r:id="rId32"/>
    <p:sldId id="337" r:id="rId33"/>
    <p:sldId id="290" r:id="rId34"/>
    <p:sldId id="366" r:id="rId35"/>
    <p:sldId id="291" r:id="rId36"/>
    <p:sldId id="338" r:id="rId37"/>
    <p:sldId id="376" r:id="rId38"/>
    <p:sldId id="377" r:id="rId39"/>
    <p:sldId id="378" r:id="rId40"/>
    <p:sldId id="340" r:id="rId41"/>
    <p:sldId id="339" r:id="rId42"/>
    <p:sldId id="293" r:id="rId43"/>
    <p:sldId id="341" r:id="rId44"/>
    <p:sldId id="294" r:id="rId45"/>
    <p:sldId id="342" r:id="rId46"/>
    <p:sldId id="343" r:id="rId47"/>
    <p:sldId id="295" r:id="rId48"/>
    <p:sldId id="307" r:id="rId49"/>
    <p:sldId id="381" r:id="rId50"/>
    <p:sldId id="297" r:id="rId51"/>
    <p:sldId id="344" r:id="rId52"/>
    <p:sldId id="299" r:id="rId53"/>
    <p:sldId id="374" r:id="rId54"/>
    <p:sldId id="300" r:id="rId55"/>
    <p:sldId id="346" r:id="rId56"/>
    <p:sldId id="345" r:id="rId57"/>
    <p:sldId id="349" r:id="rId58"/>
    <p:sldId id="382" r:id="rId59"/>
    <p:sldId id="350" r:id="rId60"/>
    <p:sldId id="351" r:id="rId61"/>
    <p:sldId id="383" r:id="rId62"/>
    <p:sldId id="384" r:id="rId6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F99D"/>
    <a:srgbClr val="CACAEE"/>
    <a:srgbClr val="0080AA"/>
    <a:srgbClr val="006DA4"/>
    <a:srgbClr val="9494DC"/>
    <a:srgbClr val="8181D5"/>
    <a:srgbClr val="FFFF99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1" autoAdjust="0"/>
    <p:restoredTop sz="94660"/>
  </p:normalViewPr>
  <p:slideViewPr>
    <p:cSldViewPr>
      <p:cViewPr varScale="1">
        <p:scale>
          <a:sx n="72" d="100"/>
          <a:sy n="72" d="100"/>
        </p:scale>
        <p:origin x="153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asat Khan" userId="826ac62dfbb52e43" providerId="LiveId" clId="{14ACFBFF-E203-478E-A483-3312A96BE00C}"/>
    <pc:docChg chg="modSld">
      <pc:chgData name="Riasat Khan" userId="826ac62dfbb52e43" providerId="LiveId" clId="{14ACFBFF-E203-478E-A483-3312A96BE00C}" dt="2020-11-24T17:27:58.924" v="0" actId="729"/>
      <pc:docMkLst>
        <pc:docMk/>
      </pc:docMkLst>
      <pc:sldChg chg="mod modShow">
        <pc:chgData name="Riasat Khan" userId="826ac62dfbb52e43" providerId="LiveId" clId="{14ACFBFF-E203-478E-A483-3312A96BE00C}" dt="2020-11-24T17:27:58.924" v="0" actId="729"/>
        <pc:sldMkLst>
          <pc:docMk/>
          <pc:sldMk cId="0" sldId="350"/>
        </pc:sldMkLst>
      </pc:sldChg>
      <pc:sldChg chg="mod modShow">
        <pc:chgData name="Riasat Khan" userId="826ac62dfbb52e43" providerId="LiveId" clId="{14ACFBFF-E203-478E-A483-3312A96BE00C}" dt="2020-11-24T17:27:58.924" v="0" actId="729"/>
        <pc:sldMkLst>
          <pc:docMk/>
          <pc:sldMk cId="0" sldId="351"/>
        </pc:sldMkLst>
      </pc:sldChg>
    </pc:docChg>
  </pc:docChgLst>
  <pc:docChgLst>
    <pc:chgData name="Riasat Khan" userId="826ac62dfbb52e43" providerId="LiveId" clId="{18339B02-485F-4DF1-9357-7964F8F22CEE}"/>
    <pc:docChg chg="modSld">
      <pc:chgData name="Riasat Khan" userId="826ac62dfbb52e43" providerId="LiveId" clId="{18339B02-485F-4DF1-9357-7964F8F22CEE}" dt="2021-04-05T13:21:08.581" v="25" actId="732"/>
      <pc:docMkLst>
        <pc:docMk/>
      </pc:docMkLst>
      <pc:sldChg chg="modSp">
        <pc:chgData name="Riasat Khan" userId="826ac62dfbb52e43" providerId="LiveId" clId="{18339B02-485F-4DF1-9357-7964F8F22CEE}" dt="2021-04-05T13:21:08.581" v="25" actId="732"/>
        <pc:sldMkLst>
          <pc:docMk/>
          <pc:sldMk cId="0" sldId="335"/>
        </pc:sldMkLst>
        <pc:picChg chg="mod">
          <ac:chgData name="Riasat Khan" userId="826ac62dfbb52e43" providerId="LiveId" clId="{18339B02-485F-4DF1-9357-7964F8F22CEE}" dt="2021-04-05T13:21:00.053" v="24" actId="732"/>
          <ac:picMkLst>
            <pc:docMk/>
            <pc:sldMk cId="0" sldId="335"/>
            <ac:picMk id="5" creationId="{00000000-0000-0000-0000-000000000000}"/>
          </ac:picMkLst>
        </pc:picChg>
        <pc:picChg chg="mod">
          <ac:chgData name="Riasat Khan" userId="826ac62dfbb52e43" providerId="LiveId" clId="{18339B02-485F-4DF1-9357-7964F8F22CEE}" dt="2021-04-05T13:21:08.581" v="25" actId="732"/>
          <ac:picMkLst>
            <pc:docMk/>
            <pc:sldMk cId="0" sldId="335"/>
            <ac:picMk id="6" creationId="{00000000-0000-0000-0000-000000000000}"/>
          </ac:picMkLst>
        </pc:picChg>
        <pc:picChg chg="mod">
          <ac:chgData name="Riasat Khan" userId="826ac62dfbb52e43" providerId="LiveId" clId="{18339B02-485F-4DF1-9357-7964F8F22CEE}" dt="2021-04-05T13:17:35.631" v="3" actId="732"/>
          <ac:picMkLst>
            <pc:docMk/>
            <pc:sldMk cId="0" sldId="335"/>
            <ac:picMk id="7" creationId="{00000000-0000-0000-0000-000000000000}"/>
          </ac:picMkLst>
        </pc:picChg>
        <pc:picChg chg="mod">
          <ac:chgData name="Riasat Khan" userId="826ac62dfbb52e43" providerId="LiveId" clId="{18339B02-485F-4DF1-9357-7964F8F22CEE}" dt="2021-04-05T13:20:45.461" v="23" actId="732"/>
          <ac:picMkLst>
            <pc:docMk/>
            <pc:sldMk cId="0" sldId="335"/>
            <ac:picMk id="34818" creationId="{00000000-0000-0000-0000-000000000000}"/>
          </ac:picMkLst>
        </pc:picChg>
      </pc:sldChg>
      <pc:sldChg chg="modSp">
        <pc:chgData name="Riasat Khan" userId="826ac62dfbb52e43" providerId="LiveId" clId="{18339B02-485F-4DF1-9357-7964F8F22CEE}" dt="2021-04-05T13:18:45.066" v="17" actId="732"/>
        <pc:sldMkLst>
          <pc:docMk/>
          <pc:sldMk cId="0" sldId="338"/>
        </pc:sldMkLst>
        <pc:picChg chg="mod">
          <ac:chgData name="Riasat Khan" userId="826ac62dfbb52e43" providerId="LiveId" clId="{18339B02-485F-4DF1-9357-7964F8F22CEE}" dt="2021-04-05T13:18:34.371" v="11" actId="732"/>
          <ac:picMkLst>
            <pc:docMk/>
            <pc:sldMk cId="0" sldId="338"/>
            <ac:picMk id="5" creationId="{00000000-0000-0000-0000-000000000000}"/>
          </ac:picMkLst>
        </pc:picChg>
        <pc:picChg chg="mod">
          <ac:chgData name="Riasat Khan" userId="826ac62dfbb52e43" providerId="LiveId" clId="{18339B02-485F-4DF1-9357-7964F8F22CEE}" dt="2021-04-05T13:18:45.066" v="17" actId="732"/>
          <ac:picMkLst>
            <pc:docMk/>
            <pc:sldMk cId="0" sldId="338"/>
            <ac:picMk id="6" creationId="{00000000-0000-0000-0000-000000000000}"/>
          </ac:picMkLst>
        </pc:picChg>
        <pc:picChg chg="mod">
          <ac:chgData name="Riasat Khan" userId="826ac62dfbb52e43" providerId="LiveId" clId="{18339B02-485F-4DF1-9357-7964F8F22CEE}" dt="2021-04-05T13:18:26.051" v="10" actId="1035"/>
          <ac:picMkLst>
            <pc:docMk/>
            <pc:sldMk cId="0" sldId="338"/>
            <ac:picMk id="41986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16FC86B-6B00-4411-BB4B-CFB50E28157C}" type="datetimeFigureOut">
              <a:rPr lang="en-US"/>
              <a:pPr>
                <a:defRPr/>
              </a:pPr>
              <a:t>4/5/2021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A7E0B19-1608-4EA3-BC8C-3829B30F3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1754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8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D6A6BE-AE78-4B5E-858F-40EAA8237C5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489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wrap="square" tIns="45720" bIns="45720"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20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709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9547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9547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644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807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114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79525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79525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7296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2722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613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681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9211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0272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080AA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rgb-blu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97613"/>
            <a:ext cx="9144000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9525"/>
            <a:ext cx="822960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5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10000"/>
        </a:spcBef>
        <a:spcAft>
          <a:spcPct val="0"/>
        </a:spcAft>
        <a:buChar char="•"/>
        <a:defRPr sz="23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99.png"/><Relationship Id="rId9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7" Type="http://schemas.openxmlformats.org/officeDocument/2006/relationships/image" Target="../media/image124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EEE 111</a:t>
            </a:r>
            <a:b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Diode Applications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Topic 2 (Chapter 2)</a:t>
            </a:r>
            <a:b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9575" y="152400"/>
            <a:ext cx="8456613" cy="4449763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13" y="4724400"/>
            <a:ext cx="844232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9413" y="152400"/>
            <a:ext cx="7905750" cy="608013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771525"/>
            <a:ext cx="8001000" cy="554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00213" y="152400"/>
            <a:ext cx="6340475" cy="496888"/>
          </a:xfrm>
        </p:spPr>
      </p:pic>
      <p:pic>
        <p:nvPicPr>
          <p:cNvPr id="17411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849313"/>
            <a:ext cx="155416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835025"/>
            <a:ext cx="6361113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13038"/>
            <a:ext cx="5562600" cy="320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238125"/>
            <a:ext cx="7810500" cy="598488"/>
          </a:xfrm>
        </p:spPr>
      </p:pic>
      <p:pic>
        <p:nvPicPr>
          <p:cNvPr id="1843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082675"/>
            <a:ext cx="273685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400" y="1193800"/>
            <a:ext cx="3706813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3989388"/>
            <a:ext cx="7891462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TextBox 1"/>
          <p:cNvSpPr txBox="1">
            <a:spLocks noChangeArrowheads="1"/>
          </p:cNvSpPr>
          <p:nvPr/>
        </p:nvSpPr>
        <p:spPr bwMode="auto">
          <a:xfrm>
            <a:off x="1828800" y="776288"/>
            <a:ext cx="457208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b="1" dirty="0"/>
              <a:t>Assume 1.8V forward voltage drop for the red LED.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68263"/>
            <a:ext cx="6653213" cy="554037"/>
          </a:xfrm>
        </p:spPr>
      </p:pic>
      <p:pic>
        <p:nvPicPr>
          <p:cNvPr id="19459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31838"/>
            <a:ext cx="2365375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860425"/>
            <a:ext cx="6302375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868738"/>
            <a:ext cx="3246438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98437" y="3216275"/>
            <a:ext cx="604678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For an actual practical diode, when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I</a:t>
            </a:r>
            <a:r>
              <a:rPr lang="en-US" altLang="en-US" sz="1800" baseline="-25000" dirty="0"/>
              <a:t>D</a:t>
            </a:r>
            <a:r>
              <a:rPr lang="en-US" altLang="en-US" sz="1800" dirty="0"/>
              <a:t> = 0 A,  V</a:t>
            </a:r>
            <a:r>
              <a:rPr lang="en-US" altLang="en-US" sz="1800" baseline="-25000" dirty="0"/>
              <a:t>D</a:t>
            </a:r>
            <a:r>
              <a:rPr lang="en-US" altLang="en-US" sz="1800" dirty="0"/>
              <a:t> = 0 V (and vice versa) </a:t>
            </a:r>
            <a:r>
              <a:rPr lang="en-US" altLang="en-US" sz="1800" dirty="0">
                <a:solidFill>
                  <a:srgbClr val="FF0000"/>
                </a:solidFill>
              </a:rPr>
              <a:t>No Bias condition</a:t>
            </a:r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146550"/>
            <a:ext cx="5022850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0"/>
            <a:ext cx="6170613" cy="2970213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9588"/>
            <a:ext cx="7472363" cy="2528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57850"/>
            <a:ext cx="4964113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5605463"/>
            <a:ext cx="2979738" cy="493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191250"/>
            <a:ext cx="32321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/>
          <a:lstStyle/>
          <a:p>
            <a:r>
              <a:rPr lang="en-US" altLang="en-US" dirty="0"/>
              <a:t> 2.4 PARALLEL AND SERIES–PARALLEL </a:t>
            </a:r>
            <a:br>
              <a:rPr lang="en-US" altLang="en-US" dirty="0"/>
            </a:br>
            <a:r>
              <a:rPr lang="en-US" altLang="en-US" dirty="0"/>
              <a:t>CONFIGURATIONS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943350"/>
          </a:xfrm>
        </p:spPr>
        <p:txBody>
          <a:bodyPr/>
          <a:lstStyle/>
          <a:p>
            <a:r>
              <a:rPr lang="en-US" altLang="en-US"/>
              <a:t>The methods applied for series diode configurations can be extended to the analysis of parallel and series–parallel configurations. </a:t>
            </a:r>
          </a:p>
          <a:p>
            <a:r>
              <a:rPr lang="en-US" altLang="en-US"/>
              <a:t>For each area of application, simply match the sequential series of steps applied to series diode configurations.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5275" y="85725"/>
            <a:ext cx="8174038" cy="709613"/>
          </a:xfrm>
        </p:spPr>
      </p:pic>
      <p:pic>
        <p:nvPicPr>
          <p:cNvPr id="23555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1228725"/>
            <a:ext cx="4032250" cy="251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893763"/>
            <a:ext cx="3598863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049713"/>
            <a:ext cx="6534150" cy="226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4579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875" y="76200"/>
            <a:ext cx="8415338" cy="2057400"/>
          </a:xfrm>
        </p:spPr>
      </p:pic>
      <p:pic>
        <p:nvPicPr>
          <p:cNvPr id="24580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162175"/>
            <a:ext cx="295751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590800"/>
            <a:ext cx="45339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688" y="34925"/>
            <a:ext cx="6265862" cy="500063"/>
          </a:xfrm>
        </p:spPr>
      </p:pic>
      <p:pic>
        <p:nvPicPr>
          <p:cNvPr id="26627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692150"/>
            <a:ext cx="250031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687388"/>
            <a:ext cx="2925763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267075"/>
            <a:ext cx="2446338" cy="47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3962400"/>
            <a:ext cx="6288087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2"/>
          <p:cNvGrpSpPr>
            <a:grpSpLocks/>
          </p:cNvGrpSpPr>
          <p:nvPr/>
        </p:nvGrpSpPr>
        <p:grpSpPr bwMode="auto">
          <a:xfrm rot="16200000" flipH="1">
            <a:off x="5595144" y="1320007"/>
            <a:ext cx="482600" cy="614362"/>
            <a:chOff x="864" y="1152"/>
            <a:chExt cx="417" cy="480"/>
          </a:xfrm>
        </p:grpSpPr>
        <p:sp>
          <p:nvSpPr>
            <p:cNvPr id="7193" name="Line 3"/>
            <p:cNvSpPr>
              <a:spLocks noChangeShapeType="1"/>
            </p:cNvSpPr>
            <p:nvPr/>
          </p:nvSpPr>
          <p:spPr bwMode="auto">
            <a:xfrm>
              <a:off x="864" y="1152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4" name="Line 4"/>
            <p:cNvSpPr>
              <a:spLocks noChangeShapeType="1"/>
            </p:cNvSpPr>
            <p:nvPr/>
          </p:nvSpPr>
          <p:spPr bwMode="auto">
            <a:xfrm>
              <a:off x="1152" y="1152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5" name="Line 5"/>
            <p:cNvSpPr>
              <a:spLocks noChangeShapeType="1"/>
            </p:cNvSpPr>
            <p:nvPr/>
          </p:nvSpPr>
          <p:spPr bwMode="auto">
            <a:xfrm>
              <a:off x="1281" y="1248"/>
              <a:ext cx="0" cy="3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6" name="Line 6"/>
            <p:cNvSpPr>
              <a:spLocks noChangeShapeType="1"/>
            </p:cNvSpPr>
            <p:nvPr/>
          </p:nvSpPr>
          <p:spPr bwMode="auto">
            <a:xfrm>
              <a:off x="1008" y="1248"/>
              <a:ext cx="0" cy="3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171" name="Group 7"/>
          <p:cNvGrpSpPr>
            <a:grpSpLocks/>
          </p:cNvGrpSpPr>
          <p:nvPr/>
        </p:nvGrpSpPr>
        <p:grpSpPr bwMode="auto">
          <a:xfrm rot="5400000">
            <a:off x="6676232" y="50006"/>
            <a:ext cx="330200" cy="1033463"/>
            <a:chOff x="3318" y="2135"/>
            <a:chExt cx="208" cy="651"/>
          </a:xfrm>
        </p:grpSpPr>
        <p:sp>
          <p:nvSpPr>
            <p:cNvPr id="7186" name="Line 8"/>
            <p:cNvSpPr>
              <a:spLocks noChangeShapeType="1"/>
            </p:cNvSpPr>
            <p:nvPr/>
          </p:nvSpPr>
          <p:spPr bwMode="auto">
            <a:xfrm rot="10800000" flipV="1">
              <a:off x="3318" y="2510"/>
              <a:ext cx="207" cy="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7" name="Line 9"/>
            <p:cNvSpPr>
              <a:spLocks noChangeShapeType="1"/>
            </p:cNvSpPr>
            <p:nvPr/>
          </p:nvSpPr>
          <p:spPr bwMode="auto">
            <a:xfrm rot="10800000" flipV="1">
              <a:off x="3318" y="2304"/>
              <a:ext cx="207" cy="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8" name="Line 10"/>
            <p:cNvSpPr>
              <a:spLocks noChangeShapeType="1"/>
            </p:cNvSpPr>
            <p:nvPr/>
          </p:nvSpPr>
          <p:spPr bwMode="auto">
            <a:xfrm rot="10800000" flipH="1" flipV="1">
              <a:off x="3318" y="2407"/>
              <a:ext cx="207" cy="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89" name="Line 11"/>
            <p:cNvSpPr>
              <a:spLocks noChangeShapeType="1"/>
            </p:cNvSpPr>
            <p:nvPr/>
          </p:nvSpPr>
          <p:spPr bwMode="auto">
            <a:xfrm rot="10800000" flipH="1" flipV="1">
              <a:off x="3318" y="2203"/>
              <a:ext cx="207" cy="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0" name="Line 12"/>
            <p:cNvSpPr>
              <a:spLocks noChangeShapeType="1"/>
            </p:cNvSpPr>
            <p:nvPr/>
          </p:nvSpPr>
          <p:spPr bwMode="auto">
            <a:xfrm rot="10800000" flipH="1" flipV="1">
              <a:off x="3318" y="2614"/>
              <a:ext cx="207" cy="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1" name="Freeform 13"/>
            <p:cNvSpPr>
              <a:spLocks/>
            </p:cNvSpPr>
            <p:nvPr/>
          </p:nvSpPr>
          <p:spPr bwMode="auto">
            <a:xfrm rot="10800000" flipH="1">
              <a:off x="3318" y="2135"/>
              <a:ext cx="131" cy="68"/>
            </a:xfrm>
            <a:custGeom>
              <a:avLst/>
              <a:gdLst>
                <a:gd name="T0" fmla="*/ 131 w 131"/>
                <a:gd name="T1" fmla="*/ 68 h 68"/>
                <a:gd name="T2" fmla="*/ 0 w 131"/>
                <a:gd name="T3" fmla="*/ 0 h 6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1" h="68">
                  <a:moveTo>
                    <a:pt x="131" y="68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92" name="Freeform 14"/>
            <p:cNvSpPr>
              <a:spLocks/>
            </p:cNvSpPr>
            <p:nvPr/>
          </p:nvSpPr>
          <p:spPr bwMode="auto">
            <a:xfrm rot="10800000" flipH="1">
              <a:off x="3395" y="2718"/>
              <a:ext cx="131" cy="68"/>
            </a:xfrm>
            <a:custGeom>
              <a:avLst/>
              <a:gdLst>
                <a:gd name="T0" fmla="*/ 131 w 131"/>
                <a:gd name="T1" fmla="*/ 68 h 68"/>
                <a:gd name="T2" fmla="*/ 0 w 131"/>
                <a:gd name="T3" fmla="*/ 0 h 6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1" h="68">
                  <a:moveTo>
                    <a:pt x="131" y="68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72" name="Text Box 15"/>
          <p:cNvSpPr txBox="1">
            <a:spLocks noChangeArrowheads="1"/>
          </p:cNvSpPr>
          <p:nvPr/>
        </p:nvSpPr>
        <p:spPr bwMode="auto">
          <a:xfrm>
            <a:off x="6105525" y="709613"/>
            <a:ext cx="14890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R</a:t>
            </a:r>
            <a:r>
              <a:rPr lang="en-US" altLang="en-US" sz="2400" b="1" baseline="-25000">
                <a:latin typeface="Times New Roman" panose="02020603050405020304" pitchFamily="18" charset="0"/>
              </a:rPr>
              <a:t>S</a:t>
            </a:r>
            <a:r>
              <a:rPr lang="en-US" altLang="en-US" sz="2400" b="1">
                <a:latin typeface="Times New Roman" panose="02020603050405020304" pitchFamily="18" charset="0"/>
              </a:rPr>
              <a:t> = 1 k</a:t>
            </a:r>
            <a:r>
              <a:rPr lang="en-US" altLang="en-US" sz="2400" b="1">
                <a:latin typeface="Symbol" panose="05050102010706020507" pitchFamily="18" charset="2"/>
              </a:rPr>
              <a:t>W</a:t>
            </a:r>
            <a:endParaRPr lang="en-US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7173" name="Text Box 16"/>
          <p:cNvSpPr txBox="1">
            <a:spLocks noChangeArrowheads="1"/>
          </p:cNvSpPr>
          <p:nvPr/>
        </p:nvSpPr>
        <p:spPr bwMode="auto">
          <a:xfrm>
            <a:off x="4029075" y="1420813"/>
            <a:ext cx="142557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V</a:t>
            </a:r>
            <a:r>
              <a:rPr lang="en-US" altLang="en-US" sz="2400" b="1" baseline="-25000">
                <a:latin typeface="Times New Roman" panose="02020603050405020304" pitchFamily="18" charset="0"/>
              </a:rPr>
              <a:t>S </a:t>
            </a:r>
            <a:r>
              <a:rPr lang="en-US" altLang="en-US" sz="2400" b="1">
                <a:latin typeface="Times New Roman" panose="02020603050405020304" pitchFamily="18" charset="0"/>
              </a:rPr>
              <a:t>= 15 V</a:t>
            </a:r>
          </a:p>
        </p:txBody>
      </p:sp>
      <p:sp>
        <p:nvSpPr>
          <p:cNvPr id="7174" name="Line 17"/>
          <p:cNvSpPr>
            <a:spLocks noChangeShapeType="1"/>
          </p:cNvSpPr>
          <p:nvPr/>
        </p:nvSpPr>
        <p:spPr bwMode="auto">
          <a:xfrm>
            <a:off x="5846763" y="1871663"/>
            <a:ext cx="0" cy="8112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Line 18"/>
          <p:cNvSpPr>
            <a:spLocks noChangeShapeType="1"/>
          </p:cNvSpPr>
          <p:nvPr/>
        </p:nvSpPr>
        <p:spPr bwMode="auto">
          <a:xfrm>
            <a:off x="5834063" y="550863"/>
            <a:ext cx="0" cy="835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6" name="Line 19"/>
          <p:cNvSpPr>
            <a:spLocks noChangeShapeType="1"/>
          </p:cNvSpPr>
          <p:nvPr/>
        </p:nvSpPr>
        <p:spPr bwMode="auto">
          <a:xfrm>
            <a:off x="5846763" y="2659063"/>
            <a:ext cx="2011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Line 20"/>
          <p:cNvSpPr>
            <a:spLocks noChangeShapeType="1"/>
          </p:cNvSpPr>
          <p:nvPr/>
        </p:nvSpPr>
        <p:spPr bwMode="auto">
          <a:xfrm>
            <a:off x="5818188" y="538163"/>
            <a:ext cx="5127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8" name="Line 21"/>
          <p:cNvSpPr>
            <a:spLocks noChangeShapeType="1"/>
          </p:cNvSpPr>
          <p:nvPr/>
        </p:nvSpPr>
        <p:spPr bwMode="auto">
          <a:xfrm flipV="1">
            <a:off x="7864475" y="579438"/>
            <a:ext cx="0" cy="79216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179" name="Group 22"/>
          <p:cNvGrpSpPr>
            <a:grpSpLocks/>
          </p:cNvGrpSpPr>
          <p:nvPr/>
        </p:nvGrpSpPr>
        <p:grpSpPr bwMode="auto">
          <a:xfrm flipV="1">
            <a:off x="7613650" y="1365250"/>
            <a:ext cx="511175" cy="404813"/>
            <a:chOff x="1183" y="3297"/>
            <a:chExt cx="322" cy="255"/>
          </a:xfrm>
        </p:grpSpPr>
        <p:sp>
          <p:nvSpPr>
            <p:cNvPr id="7184" name="AutoShape 23"/>
            <p:cNvSpPr>
              <a:spLocks noChangeArrowheads="1"/>
            </p:cNvSpPr>
            <p:nvPr/>
          </p:nvSpPr>
          <p:spPr bwMode="auto">
            <a:xfrm>
              <a:off x="1200" y="3312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7185" name="Line 24"/>
            <p:cNvSpPr>
              <a:spLocks noChangeShapeType="1"/>
            </p:cNvSpPr>
            <p:nvPr/>
          </p:nvSpPr>
          <p:spPr bwMode="auto">
            <a:xfrm>
              <a:off x="1183" y="3297"/>
              <a:ext cx="3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180" name="Line 25"/>
          <p:cNvSpPr>
            <a:spLocks noChangeShapeType="1"/>
          </p:cNvSpPr>
          <p:nvPr/>
        </p:nvSpPr>
        <p:spPr bwMode="auto">
          <a:xfrm>
            <a:off x="7870825" y="1779588"/>
            <a:ext cx="0" cy="9001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Line 26"/>
          <p:cNvSpPr>
            <a:spLocks noChangeShapeType="1"/>
          </p:cNvSpPr>
          <p:nvPr/>
        </p:nvSpPr>
        <p:spPr bwMode="auto">
          <a:xfrm>
            <a:off x="7343775" y="598488"/>
            <a:ext cx="5254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58" name="Text Box 38"/>
              <p:cNvSpPr txBox="1">
                <a:spLocks noChangeArrowheads="1"/>
              </p:cNvSpPr>
              <p:nvPr/>
            </p:nvSpPr>
            <p:spPr bwMode="auto">
              <a:xfrm>
                <a:off x="152400" y="2824163"/>
                <a:ext cx="8936038" cy="35394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5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buChar char="•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A circuit like this can be solved in several ways:</a:t>
                </a:r>
              </a:p>
              <a:p>
                <a:pPr marL="514350" indent="-514350">
                  <a:spcBef>
                    <a:spcPct val="0"/>
                  </a:spcBef>
                  <a:buFontTx/>
                  <a:buAutoNum type="arabicPeriod"/>
                </a:pPr>
                <a:r>
                  <a:rPr lang="en-US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Use the </a:t>
                </a:r>
                <a:r>
                  <a:rPr lang="en-US" altLang="en-US" u="sng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first</a:t>
                </a:r>
                <a:r>
                  <a:rPr lang="en-US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approximation or ideal equivalent circuit</a:t>
                </a:r>
              </a:p>
              <a:p>
                <a:pPr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𝐷</m:t>
                          </m:r>
                        </m:sub>
                      </m:sSub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𝐹𝐵</m:t>
                          </m:r>
                        </m:sub>
                      </m:sSub>
                      <m:r>
                        <a:rPr lang="en-US" altLang="en-US" b="0" i="1" dirty="0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𝑂𝑁</m:t>
                          </m:r>
                        </m:sub>
                      </m:sSub>
                      <m:r>
                        <a:rPr lang="en-US" altLang="en-US" b="0" i="1" dirty="0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0</m:t>
                      </m:r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altLang="en-US" b="0" i="1" dirty="0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;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𝐷</m:t>
                          </m:r>
                        </m:sub>
                      </m:sSub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𝑅</m:t>
                          </m:r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b="0" i="1" dirty="0" smtClean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𝑂𝐹𝐹</m:t>
                          </m:r>
                        </m:sub>
                      </m:sSub>
                      <m:r>
                        <a:rPr lang="en-US" altLang="en-US" b="0" i="1" dirty="0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0</m:t>
                      </m:r>
                      <m:r>
                        <a:rPr lang="en-US" altLang="en-US" b="0" i="1" dirty="0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𝐴</m:t>
                      </m:r>
                    </m:oMath>
                  </m:oMathPara>
                </a14:m>
                <a:endParaRPr lang="en-US" altLang="en-US" dirty="0">
                  <a:solidFill>
                    <a:srgbClr val="FF0000"/>
                  </a:solidFill>
                  <a:latin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marL="514350" indent="-514350">
                  <a:spcBef>
                    <a:spcPct val="0"/>
                  </a:spcBef>
                  <a:buAutoNum type="arabicPeriod" startAt="2"/>
                </a:pPr>
                <a:r>
                  <a:rPr lang="en-US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Use the </a:t>
                </a:r>
                <a:r>
                  <a:rPr lang="en-US" altLang="en-US" u="sng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second</a:t>
                </a:r>
                <a:r>
                  <a:rPr lang="en-US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approximation or simplified equivalent circuit or constant voltage drop model</a:t>
                </a:r>
              </a:p>
              <a:p>
                <a:pPr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𝐷</m:t>
                          </m:r>
                        </m:sub>
                      </m:sSub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𝐹𝐵</m:t>
                          </m:r>
                        </m:sub>
                      </m:sSub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𝑂𝑁</m:t>
                          </m:r>
                        </m:sub>
                      </m:sSub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en-US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0.7</m:t>
                      </m:r>
                      <m:r>
                        <a:rPr lang="en-US" altLang="en-US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𝑆𝑖</m:t>
                          </m:r>
                        </m:e>
                      </m:d>
                      <m:r>
                        <a:rPr lang="en-US" altLang="en-US" b="0" i="1" dirty="0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/</m:t>
                      </m:r>
                      <m:r>
                        <a:rPr lang="en-US" altLang="en-US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0.3</m:t>
                      </m:r>
                      <m:r>
                        <a:rPr lang="en-US" altLang="en-US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𝑉</m:t>
                      </m:r>
                      <m:d>
                        <m:d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𝐺𝑒</m:t>
                          </m:r>
                        </m:e>
                      </m:d>
                      <m:r>
                        <a:rPr lang="en-US" altLang="en-US" b="0" i="1" dirty="0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/1.2</m:t>
                      </m:r>
                      <m:r>
                        <a:rPr lang="en-US" altLang="en-US" b="0" i="1" dirty="0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altLang="en-US" b="0" i="1" dirty="0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(</m:t>
                      </m:r>
                      <m:r>
                        <a:rPr lang="en-US" altLang="en-US" b="0" i="1" dirty="0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𝐺𝑎𝐴𝑠</m:t>
                      </m:r>
                      <m:r>
                        <a:rPr lang="en-US" altLang="en-US" b="0" i="1" dirty="0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altLang="en-US" i="1" dirty="0">
                  <a:solidFill>
                    <a:srgbClr val="FF0000"/>
                  </a:solidFill>
                  <a:latin typeface="Cambria Math"/>
                  <a:cs typeface="Arial" panose="020B0604020202020204" pitchFamily="34" charset="0"/>
                </a:endParaRPr>
              </a:p>
              <a:p>
                <a:pPr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𝐷</m:t>
                          </m:r>
                        </m:sub>
                      </m:sSub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𝑅𝐵</m:t>
                          </m:r>
                        </m:sub>
                      </m:sSub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b="0" i="1" dirty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𝑂𝐹𝐹</m:t>
                          </m:r>
                        </m:sub>
                      </m:sSub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altLang="en-US" b="0" i="1" dirty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𝐴</m:t>
                      </m:r>
                    </m:oMath>
                  </m:oMathPara>
                </a14:m>
                <a:endParaRPr lang="en-US" altLang="en-US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3. Use the diode’s characteristic curve (load line analysis)</a:t>
                </a:r>
              </a:p>
            </p:txBody>
          </p:sp>
        </mc:Choice>
        <mc:Fallback xmlns="">
          <p:sp>
            <p:nvSpPr>
              <p:cNvPr id="6158" name="Text 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2824163"/>
                <a:ext cx="8936038" cy="3539430"/>
              </a:xfrm>
              <a:prstGeom prst="rect">
                <a:avLst/>
              </a:prstGeom>
              <a:blipFill rotWithShape="1">
                <a:blip r:embed="rId3"/>
                <a:stretch>
                  <a:fillRect l="-1364" t="-1721" b="-378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83" name="TextBox 4"/>
          <p:cNvSpPr txBox="1">
            <a:spLocks noChangeArrowheads="1"/>
          </p:cNvSpPr>
          <p:nvPr/>
        </p:nvSpPr>
        <p:spPr bwMode="auto">
          <a:xfrm>
            <a:off x="369888" y="144463"/>
            <a:ext cx="4556125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 b="1"/>
              <a:t>Solving Diode Circuits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2.5 AND/OR GATES</a:t>
            </a:r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975" y="1589088"/>
            <a:ext cx="3773488" cy="4260850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44805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Quiz 2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24/06/2019: Monday</a:t>
            </a:r>
          </a:p>
          <a:p>
            <a:r>
              <a:rPr lang="en-US" altLang="en-US" dirty="0"/>
              <a:t>Use 11</a:t>
            </a:r>
            <a:r>
              <a:rPr lang="en-US" altLang="en-US" baseline="30000" dirty="0"/>
              <a:t>th</a:t>
            </a:r>
            <a:r>
              <a:rPr lang="en-US" altLang="en-US" dirty="0"/>
              <a:t> edition of the textbook</a:t>
            </a:r>
          </a:p>
          <a:p>
            <a:r>
              <a:rPr lang="en-US" altLang="en-US" dirty="0"/>
              <a:t>Syllabus: 2.2, </a:t>
            </a:r>
            <a:r>
              <a:rPr lang="en-US" altLang="en-US" dirty="0">
                <a:solidFill>
                  <a:srgbClr val="FF0000"/>
                </a:solidFill>
              </a:rPr>
              <a:t>2.3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FF0000"/>
                </a:solidFill>
              </a:rPr>
              <a:t>2.4</a:t>
            </a:r>
          </a:p>
          <a:p>
            <a:r>
              <a:rPr lang="en-US" altLang="en-US" dirty="0"/>
              <a:t>Examples:</a:t>
            </a:r>
          </a:p>
          <a:p>
            <a:pPr marL="342900" lvl="1" indent="-342900">
              <a:spcBef>
                <a:spcPct val="50000"/>
              </a:spcBef>
              <a:buFontTx/>
              <a:buChar char="•"/>
            </a:pPr>
            <a:r>
              <a:rPr lang="en-US" altLang="en-US" b="1" i="1" u="sng" dirty="0"/>
              <a:t>Chapter 2</a:t>
            </a:r>
            <a:r>
              <a:rPr lang="en-US" altLang="en-US" dirty="0"/>
              <a:t>: 2.4 – 2.13</a:t>
            </a:r>
          </a:p>
          <a:p>
            <a:r>
              <a:rPr lang="en-US" altLang="en-US" dirty="0"/>
              <a:t>Problems:</a:t>
            </a:r>
          </a:p>
          <a:p>
            <a:pPr marL="457200" lvl="1" indent="0">
              <a:buNone/>
            </a:pPr>
            <a:r>
              <a:rPr lang="en-US" altLang="en-US" b="1" i="1" u="sng" dirty="0"/>
              <a:t>Chapter 2</a:t>
            </a:r>
            <a:r>
              <a:rPr lang="en-US" altLang="en-US" dirty="0"/>
              <a:t>: 5, 6, 7, 8, 9, 10, 11, 12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Rectifier Circuits</a:t>
            </a:r>
          </a:p>
        </p:txBody>
      </p:sp>
      <p:sp>
        <p:nvSpPr>
          <p:cNvPr id="1700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990600"/>
            <a:ext cx="8496300" cy="2765425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3200"/>
              <a:t>One important application of diode is the </a:t>
            </a:r>
            <a:r>
              <a:rPr lang="en-US" altLang="en-US" sz="3200" b="1">
                <a:solidFill>
                  <a:srgbClr val="3333FF"/>
                </a:solidFill>
              </a:rPr>
              <a:t>rectifier</a:t>
            </a:r>
            <a:endParaRPr lang="en-US" altLang="en-US" sz="3200"/>
          </a:p>
          <a:p>
            <a:pPr lvl="1">
              <a:lnSpc>
                <a:spcPct val="90000"/>
              </a:lnSpc>
            </a:pPr>
            <a:r>
              <a:rPr lang="en-US" altLang="en-US" sz="3200">
                <a:solidFill>
                  <a:srgbClr val="FF0000"/>
                </a:solidFill>
              </a:rPr>
              <a:t>Converts AC to DC</a:t>
            </a:r>
          </a:p>
          <a:p>
            <a:pPr lvl="1">
              <a:lnSpc>
                <a:spcPct val="90000"/>
              </a:lnSpc>
            </a:pPr>
            <a:r>
              <a:rPr lang="en-US" altLang="en-US" sz="2800"/>
              <a:t>Used to make </a:t>
            </a:r>
            <a:r>
              <a:rPr lang="en-US" altLang="en-US" sz="2800">
                <a:solidFill>
                  <a:srgbClr val="FF0000"/>
                </a:solidFill>
              </a:rPr>
              <a:t>dc power supplies</a:t>
            </a:r>
          </a:p>
        </p:txBody>
      </p:sp>
      <p:pic>
        <p:nvPicPr>
          <p:cNvPr id="1700869" name="Picture 4" descr="se04F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354388"/>
            <a:ext cx="7962900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00870" name="Rectangle 2"/>
          <p:cNvSpPr>
            <a:spLocks noChangeArrowheads="1"/>
          </p:cNvSpPr>
          <p:nvPr/>
        </p:nvSpPr>
        <p:spPr bwMode="auto">
          <a:xfrm>
            <a:off x="1371600" y="5638800"/>
            <a:ext cx="640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Calibri" panose="020F0502020204030204" pitchFamily="34" charset="0"/>
              </a:rPr>
              <a:t>Figure: Block diagram of a dc power supply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0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0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00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0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00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00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00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00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00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87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686800" cy="714375"/>
          </a:xfrm>
        </p:spPr>
        <p:txBody>
          <a:bodyPr/>
          <a:lstStyle/>
          <a:p>
            <a:r>
              <a:rPr lang="en-US" dirty="0"/>
              <a:t>Input AC signal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0" y="685800"/>
                <a:ext cx="9144000" cy="6172200"/>
              </a:xfrm>
            </p:spPr>
            <p:txBody>
              <a:bodyPr/>
              <a:lstStyle/>
              <a:p>
                <a:r>
                  <a:rPr lang="en-US" dirty="0"/>
                  <a:t>Rectifier input: Sine, square, triangular waves</a:t>
                </a:r>
              </a:p>
              <a:p>
                <a:r>
                  <a:rPr lang="en-US" dirty="0"/>
                  <a:t>Sine wave: Positive and negative half cycle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sin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10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𝜔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  <a:ea typeface="Cambria Math"/>
                      </a:rPr>
                      <m:t>𝑉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0" y="685800"/>
                <a:ext cx="9144000" cy="6172200"/>
              </a:xfrm>
              <a:blipFill rotWithShape="1">
                <a:blip r:embed="rId2"/>
                <a:stretch>
                  <a:fillRect l="-1133" t="-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34"/>
          <a:stretch/>
        </p:blipFill>
        <p:spPr>
          <a:xfrm>
            <a:off x="0" y="2590800"/>
            <a:ext cx="6553200" cy="28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7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2.6 Half-Wave Rectification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sp>
        <p:nvSpPr>
          <p:cNvPr id="30723" name="Rectangle 16"/>
          <p:cNvSpPr>
            <a:spLocks noChangeArrowheads="1"/>
          </p:cNvSpPr>
          <p:nvPr/>
        </p:nvSpPr>
        <p:spPr bwMode="auto">
          <a:xfrm>
            <a:off x="0" y="2085975"/>
            <a:ext cx="1941513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100" dirty="0">
                <a:solidFill>
                  <a:schemeClr val="accent2"/>
                </a:solidFill>
                <a:cs typeface="Arial" panose="020B0604020202020204" pitchFamily="34" charset="0"/>
              </a:rPr>
              <a:t>The diode conducts only when it is forward biased, therefore only half of the AC cycle passes through the diode to the output.</a:t>
            </a:r>
          </a:p>
        </p:txBody>
      </p:sp>
      <p:sp>
        <p:nvSpPr>
          <p:cNvPr id="30724" name="Rectangle 20"/>
          <p:cNvSpPr>
            <a:spLocks noChangeArrowheads="1"/>
          </p:cNvSpPr>
          <p:nvPr/>
        </p:nvSpPr>
        <p:spPr bwMode="auto">
          <a:xfrm>
            <a:off x="609600" y="5699125"/>
            <a:ext cx="7848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FF99"/>
                </a:solidFill>
                <a:cs typeface="Arial" panose="020B0604020202020204" pitchFamily="34" charset="0"/>
              </a:rPr>
              <a:t>The DC output voltage is 0.318</a:t>
            </a:r>
            <a:r>
              <a:rPr lang="en-US" altLang="en-US" sz="2000" i="1">
                <a:solidFill>
                  <a:srgbClr val="FFFF99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solidFill>
                  <a:srgbClr val="FFFF99"/>
                </a:solidFill>
                <a:cs typeface="Arial" panose="020B0604020202020204" pitchFamily="34" charset="0"/>
              </a:rPr>
              <a:t>m</a:t>
            </a:r>
            <a:r>
              <a:rPr lang="en-US" altLang="en-US" sz="2000">
                <a:solidFill>
                  <a:srgbClr val="FFFF99"/>
                </a:solidFill>
                <a:cs typeface="Arial" panose="020B0604020202020204" pitchFamily="34" charset="0"/>
              </a:rPr>
              <a:t>, where </a:t>
            </a:r>
            <a:r>
              <a:rPr lang="en-US" altLang="en-US" sz="2000" i="1">
                <a:solidFill>
                  <a:srgbClr val="FFFF99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solidFill>
                  <a:srgbClr val="FFFF99"/>
                </a:solidFill>
                <a:cs typeface="Arial" panose="020B0604020202020204" pitchFamily="34" charset="0"/>
              </a:rPr>
              <a:t>m</a:t>
            </a:r>
            <a:r>
              <a:rPr lang="en-US" altLang="en-US" sz="2000">
                <a:solidFill>
                  <a:srgbClr val="FFFF99"/>
                </a:solidFill>
                <a:cs typeface="Arial" panose="020B0604020202020204" pitchFamily="34" charset="0"/>
              </a:rPr>
              <a:t> = the peak AC voltage.</a:t>
            </a:r>
          </a:p>
        </p:txBody>
      </p:sp>
      <p:pic>
        <p:nvPicPr>
          <p:cNvPr id="30725" name="Picture 13" descr="fg02_045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81200"/>
            <a:ext cx="6504781" cy="1676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15" descr="fg02_046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3895725"/>
            <a:ext cx="6482990" cy="16668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6"/>
          <p:cNvSpPr txBox="1">
            <a:spLocks noChangeArrowheads="1"/>
          </p:cNvSpPr>
          <p:nvPr/>
        </p:nvSpPr>
        <p:spPr bwMode="auto">
          <a:xfrm>
            <a:off x="-76200" y="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2.6 Half-Wave Rectification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8513"/>
            <a:ext cx="3695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9450"/>
            <a:ext cx="55626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040063"/>
            <a:ext cx="26479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6273800"/>
            <a:ext cx="18478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876800" y="601662"/>
            <a:ext cx="426720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The process of removing one-half the input signal to establish a dc level is called  half-wave rectification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686300" y="2493963"/>
            <a:ext cx="2211388" cy="369887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Ideal Approximation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>
            <a:off x="3124200" y="2678113"/>
            <a:ext cx="1562100" cy="5222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The effect of using a real diode</a:t>
            </a:r>
          </a:p>
        </p:txBody>
      </p:sp>
      <p:pic>
        <p:nvPicPr>
          <p:cNvPr id="32771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700" y="1676400"/>
            <a:ext cx="8356600" cy="2895600"/>
          </a:xfrm>
        </p:spPr>
      </p:pic>
      <p:pic>
        <p:nvPicPr>
          <p:cNvPr id="32772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5029200"/>
            <a:ext cx="34925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The Half-Wave Rectifier</a:t>
            </a:r>
            <a:endParaRPr lang="en-US" dirty="0"/>
          </a:p>
        </p:txBody>
      </p:sp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sz="half" idx="1"/>
          </p:nvPr>
        </p:nvSpPr>
        <p:spPr>
          <a:xfrm>
            <a:off x="228600" y="1295400"/>
            <a:ext cx="8229600" cy="4756150"/>
          </a:xfrm>
          <a:blipFill rotWithShape="0">
            <a:blip r:embed="rId2"/>
            <a:stretch>
              <a:fillRect l="-444" b="-512"/>
            </a:stretch>
          </a:blipFill>
          <a:ln>
            <a:solidFill>
              <a:schemeClr val="accent1"/>
            </a:solidFill>
          </a:ln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8" b="14374"/>
          <a:stretch/>
        </p:blipFill>
        <p:spPr>
          <a:xfrm>
            <a:off x="9525" y="0"/>
            <a:ext cx="5619750" cy="2438399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5"/>
          <a:stretch/>
        </p:blipFill>
        <p:spPr bwMode="auto">
          <a:xfrm>
            <a:off x="0" y="3570286"/>
            <a:ext cx="5629275" cy="63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52"/>
          <a:stretch/>
        </p:blipFill>
        <p:spPr bwMode="auto">
          <a:xfrm>
            <a:off x="0" y="4362450"/>
            <a:ext cx="5591175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56"/>
          <a:stretch/>
        </p:blipFill>
        <p:spPr bwMode="auto">
          <a:xfrm>
            <a:off x="6096000" y="671513"/>
            <a:ext cx="1914525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2992438"/>
            <a:ext cx="38576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3651250"/>
            <a:ext cx="33718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16600" y="4362450"/>
            <a:ext cx="3022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/>
              <a:t>which is a difference that can certainly be ignored for most applications.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6"/>
          <p:cNvSpPr txBox="1">
            <a:spLocks noChangeArrowheads="1"/>
          </p:cNvSpPr>
          <p:nvPr/>
        </p:nvSpPr>
        <p:spPr bwMode="auto">
          <a:xfrm>
            <a:off x="-152400" y="3048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PIV (PRV)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4819" name="Rectangle 21"/>
          <p:cNvSpPr>
            <a:spLocks noChangeArrowheads="1"/>
          </p:cNvSpPr>
          <p:nvPr/>
        </p:nvSpPr>
        <p:spPr bwMode="auto">
          <a:xfrm>
            <a:off x="3924300" y="3792538"/>
            <a:ext cx="5067300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cs typeface="Arial" panose="020B0604020202020204" pitchFamily="34" charset="0"/>
              </a:rPr>
              <a:t>Where</a:t>
            </a:r>
            <a:r>
              <a:rPr lang="en-US" altLang="en-US" sz="2400" b="1">
                <a:solidFill>
                  <a:srgbClr val="FFFF66"/>
                </a:solidFill>
                <a:cs typeface="Arial" panose="020B0604020202020204" pitchFamily="34" charset="0"/>
              </a:rPr>
              <a:t> PIV</a:t>
            </a:r>
            <a:r>
              <a:rPr lang="en-US" altLang="en-US" sz="2400">
                <a:solidFill>
                  <a:srgbClr val="FFFF66"/>
                </a:solidFill>
                <a:cs typeface="Arial" panose="020B0604020202020204" pitchFamily="34" charset="0"/>
              </a:rPr>
              <a:t> = Peak inverse voltage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FF66"/>
                </a:solidFill>
                <a:cs typeface="Arial" panose="020B0604020202020204" pitchFamily="34" charset="0"/>
              </a:rPr>
              <a:t>            PRV</a:t>
            </a:r>
            <a:r>
              <a:rPr lang="en-US" altLang="en-US" sz="2400">
                <a:solidFill>
                  <a:srgbClr val="FFFF66"/>
                </a:solidFill>
                <a:cs typeface="Arial" panose="020B0604020202020204" pitchFamily="34" charset="0"/>
              </a:rPr>
              <a:t> = Peak reverse voltage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rgbClr val="FFFF66"/>
                </a:solidFill>
                <a:cs typeface="Arial" panose="020B0604020202020204" pitchFamily="34" charset="0"/>
              </a:rPr>
              <a:t>            V</a:t>
            </a:r>
            <a:r>
              <a:rPr lang="en-US" altLang="en-US" sz="2400" b="1" i="1" baseline="-25000">
                <a:solidFill>
                  <a:srgbClr val="FFFF66"/>
                </a:solidFill>
                <a:cs typeface="Arial" panose="020B0604020202020204" pitchFamily="34" charset="0"/>
              </a:rPr>
              <a:t>m</a:t>
            </a:r>
            <a:r>
              <a:rPr lang="en-US" altLang="en-US" sz="2400" i="1">
                <a:solidFill>
                  <a:srgbClr val="FFFF66"/>
                </a:solidFill>
                <a:cs typeface="Arial" panose="020B0604020202020204" pitchFamily="34" charset="0"/>
              </a:rPr>
              <a:t> </a:t>
            </a:r>
            <a:r>
              <a:rPr lang="en-US" altLang="en-US" sz="2400">
                <a:solidFill>
                  <a:srgbClr val="FFFF66"/>
                </a:solidFill>
                <a:cs typeface="Arial" panose="020B0604020202020204" pitchFamily="34" charset="0"/>
              </a:rPr>
              <a:t>= Peak AC voltage</a:t>
            </a:r>
          </a:p>
        </p:txBody>
      </p:sp>
      <p:sp>
        <p:nvSpPr>
          <p:cNvPr id="34820" name="Rectangle 1"/>
          <p:cNvSpPr>
            <a:spLocks noChangeArrowheads="1"/>
          </p:cNvSpPr>
          <p:nvPr/>
        </p:nvSpPr>
        <p:spPr bwMode="auto">
          <a:xfrm>
            <a:off x="685800" y="939800"/>
            <a:ext cx="792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cs typeface="Arial" panose="020B0604020202020204" pitchFamily="34" charset="0"/>
              </a:rPr>
              <a:t>The diode is only forward biased for one-half of the AC cycle. It is also reverse biased for one-half cycle.</a:t>
            </a:r>
            <a:r>
              <a:rPr lang="en-US" altLang="en-US" sz="2400" i="1">
                <a:solidFill>
                  <a:schemeClr val="accent2"/>
                </a:solidFill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5845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19400"/>
            <a:ext cx="36798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Text Box 20"/>
          <p:cNvSpPr txBox="1">
            <a:spLocks noChangeArrowheads="1"/>
          </p:cNvSpPr>
          <p:nvPr/>
        </p:nvSpPr>
        <p:spPr bwMode="auto">
          <a:xfrm>
            <a:off x="914400" y="1794486"/>
            <a:ext cx="7696200" cy="143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000" dirty="0">
                <a:cs typeface="Arial" panose="020B0604020202020204" pitchFamily="34" charset="0"/>
              </a:rPr>
              <a:t>It is important that the reverse breakdown voltage rating of the diode be high enough to withstand the peak, reverse-biasing AC voltage.</a:t>
            </a:r>
          </a:p>
          <a:p>
            <a:pPr lvl="5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en-US" sz="2800" b="1" dirty="0">
                <a:solidFill>
                  <a:srgbClr val="E5F99D"/>
                </a:solidFill>
                <a:cs typeface="Arial" panose="020B0604020202020204" pitchFamily="34" charset="0"/>
              </a:rPr>
              <a:t>          </a:t>
            </a:r>
            <a:r>
              <a:rPr lang="en-US" altLang="en-US" sz="2800" b="1" dirty="0">
                <a:solidFill>
                  <a:schemeClr val="accent2"/>
                </a:solidFill>
                <a:cs typeface="Arial" panose="020B0604020202020204" pitchFamily="34" charset="0"/>
              </a:rPr>
              <a:t>PIV (or PRV) &gt; </a:t>
            </a:r>
            <a:r>
              <a:rPr lang="en-US" altLang="en-US" sz="2800" b="1" i="1" dirty="0" err="1">
                <a:solidFill>
                  <a:schemeClr val="accent2"/>
                </a:solidFill>
                <a:cs typeface="Arial" panose="020B0604020202020204" pitchFamily="34" charset="0"/>
              </a:rPr>
              <a:t>V</a:t>
            </a:r>
            <a:r>
              <a:rPr lang="en-US" altLang="en-US" sz="2800" b="1" i="1" baseline="-25000" dirty="0" err="1">
                <a:solidFill>
                  <a:schemeClr val="accent2"/>
                </a:solidFill>
                <a:cs typeface="Arial" panose="020B0604020202020204" pitchFamily="34" charset="0"/>
              </a:rPr>
              <a:t>m</a:t>
            </a:r>
            <a:endParaRPr lang="en-US" altLang="en-US" sz="2800" b="1" i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  <p:bldP spid="348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2.2 Load-Line Analysis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7" name="Rectangle 16"/>
              <p:cNvSpPr>
                <a:spLocks noChangeArrowheads="1"/>
              </p:cNvSpPr>
              <p:nvPr/>
            </p:nvSpPr>
            <p:spPr bwMode="auto">
              <a:xfrm>
                <a:off x="0" y="2024063"/>
                <a:ext cx="4648200" cy="3287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5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buChar char="•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2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sz="2200" b="0" i="1" dirty="0" smtClean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sz="2200" b="0" i="1" dirty="0" smtClean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𝐷</m:t>
                          </m:r>
                        </m:sub>
                      </m:sSub>
                      <m:r>
                        <a:rPr lang="en-US" altLang="en-US" sz="2200" b="0" i="1" dirty="0" smtClean="0">
                          <a:solidFill>
                            <a:schemeClr val="accent2"/>
                          </a:solidFill>
                          <a:latin typeface="Cambria Math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altLang="en-US" sz="2200" b="0" i="1" dirty="0" smtClean="0">
                          <a:solidFill>
                            <a:schemeClr val="accent2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𝑉</m:t>
                      </m:r>
                      <m:r>
                        <a:rPr lang="en-US" altLang="en-US" sz="2200" b="0" i="1" dirty="0" smtClean="0">
                          <a:solidFill>
                            <a:schemeClr val="accent2"/>
                          </a:solidFill>
                          <a:latin typeface="Cambria Math"/>
                          <a:ea typeface="Cambria Math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altLang="en-US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sz="2200" b="0" i="1" dirty="0" smtClean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2200" i="1" dirty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𝐷</m:t>
                          </m:r>
                        </m:sub>
                      </m:sSub>
                      <m:r>
                        <a:rPr lang="en-US" altLang="en-US" sz="2200" i="1" dirty="0">
                          <a:solidFill>
                            <a:schemeClr val="accent2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200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en-US" sz="2200" b="0" i="1" dirty="0" smtClean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en-US" sz="2200" b="0" i="1" dirty="0" smtClean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𝑅</m:t>
                          </m:r>
                        </m:den>
                      </m:f>
                      <m:r>
                        <a:rPr lang="en-US" altLang="en-US" sz="2200" b="0" i="1" dirty="0" smtClean="0">
                          <a:solidFill>
                            <a:schemeClr val="accent2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sz="2200" i="1" dirty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2200" b="0" i="1" dirty="0" smtClean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𝑀𝐴𝑋</m:t>
                          </m:r>
                        </m:sub>
                      </m:sSub>
                    </m:oMath>
                  </m:oMathPara>
                </a14:m>
                <a:endParaRPr lang="en-US" altLang="en-US" sz="2200" dirty="0">
                  <a:solidFill>
                    <a:schemeClr val="accent2"/>
                  </a:solidFill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sz="2200" b="0" i="1" dirty="0" smtClean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2200" i="1" dirty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𝐷</m:t>
                          </m:r>
                        </m:sub>
                      </m:sSub>
                      <m:r>
                        <a:rPr lang="en-US" altLang="en-US" sz="2200" i="1" dirty="0">
                          <a:solidFill>
                            <a:schemeClr val="accent2"/>
                          </a:solidFill>
                          <a:latin typeface="Cambria Math"/>
                          <a:cs typeface="Arial" panose="020B0604020202020204" pitchFamily="34" charset="0"/>
                        </a:rPr>
                        <m:t>=0</m:t>
                      </m:r>
                      <m:r>
                        <a:rPr lang="en-US" altLang="en-US" sz="2200" b="0" i="1" dirty="0" smtClean="0">
                          <a:solidFill>
                            <a:schemeClr val="accent2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𝐴</m:t>
                      </m:r>
                      <m:r>
                        <a:rPr lang="en-US" altLang="en-US" sz="2200" i="1" dirty="0">
                          <a:solidFill>
                            <a:schemeClr val="accent2"/>
                          </a:solidFill>
                          <a:latin typeface="Cambria Math"/>
                          <a:ea typeface="Cambria Math"/>
                          <a:cs typeface="Arial" panose="020B0604020202020204" pitchFamily="34" charset="0"/>
                        </a:rPr>
                        <m:t>→</m:t>
                      </m:r>
                      <m:sSub>
                        <m:sSubPr>
                          <m:ctrlPr>
                            <a:rPr lang="en-US" altLang="en-US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sz="2200" b="0" i="1" dirty="0" smtClean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sz="2200" i="1" dirty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𝐷</m:t>
                          </m:r>
                        </m:sub>
                      </m:sSub>
                      <m:r>
                        <a:rPr lang="en-US" altLang="en-US" sz="2200" i="1" dirty="0">
                          <a:solidFill>
                            <a:schemeClr val="accent2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en-US" sz="2200" b="0" i="1" dirty="0" smtClean="0">
                          <a:solidFill>
                            <a:schemeClr val="accent2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𝐸</m:t>
                      </m:r>
                      <m:r>
                        <a:rPr lang="en-US" altLang="en-US" sz="2200" i="1" dirty="0">
                          <a:solidFill>
                            <a:schemeClr val="accent2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200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sz="2200" b="0" i="1" dirty="0" smtClean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sz="2200" i="1" dirty="0">
                              <a:solidFill>
                                <a:schemeClr val="accent2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𝑀𝐴𝑋</m:t>
                          </m:r>
                        </m:sub>
                      </m:sSub>
                    </m:oMath>
                  </m:oMathPara>
                </a14:m>
                <a:endParaRPr lang="en-US" altLang="en-US" sz="2200" dirty="0">
                  <a:solidFill>
                    <a:schemeClr val="accent2"/>
                  </a:solidFill>
                  <a:cs typeface="Arial" panose="020B0604020202020204" pitchFamily="34" charset="0"/>
                </a:endParaRPr>
              </a:p>
              <a:p>
                <a:pPr eaLnBrk="1" hangingPunct="1">
                  <a:lnSpc>
                    <a:spcPct val="12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2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The load line plots all possible combinations of diode current (</a:t>
                </a:r>
                <a:r>
                  <a:rPr lang="en-US" altLang="en-US" sz="2200" i="1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I</a:t>
                </a:r>
                <a:r>
                  <a:rPr lang="en-US" altLang="en-US" sz="2200" baseline="-25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D</a:t>
                </a:r>
                <a:r>
                  <a:rPr lang="en-US" altLang="en-US" sz="22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) and voltage (</a:t>
                </a:r>
                <a:r>
                  <a:rPr lang="en-US" altLang="en-US" sz="2200" i="1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V</a:t>
                </a:r>
                <a:r>
                  <a:rPr lang="en-US" altLang="en-US" sz="2200" baseline="-25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D</a:t>
                </a:r>
                <a:r>
                  <a:rPr lang="en-US" altLang="en-US" sz="22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) for a given circuit. The maximum </a:t>
                </a:r>
                <a:r>
                  <a:rPr lang="en-US" altLang="en-US" sz="2200" i="1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I</a:t>
                </a:r>
                <a:r>
                  <a:rPr lang="en-US" altLang="en-US" sz="2200" baseline="-25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D</a:t>
                </a:r>
                <a:r>
                  <a:rPr lang="en-US" altLang="en-US" sz="22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  equals </a:t>
                </a:r>
                <a:r>
                  <a:rPr lang="en-US" altLang="en-US" sz="2200" i="1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E/R</a:t>
                </a:r>
                <a:r>
                  <a:rPr lang="en-US" altLang="en-US" sz="22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, and the maximum </a:t>
                </a:r>
                <a:r>
                  <a:rPr lang="en-US" altLang="en-US" sz="2200" i="1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V</a:t>
                </a:r>
                <a:r>
                  <a:rPr lang="en-US" altLang="en-US" sz="2200" baseline="-250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D</a:t>
                </a:r>
                <a:r>
                  <a:rPr lang="en-US" altLang="en-US" sz="22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 equals </a:t>
                </a:r>
                <a:r>
                  <a:rPr lang="en-US" altLang="en-US" sz="2200" i="1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E</a:t>
                </a:r>
                <a:r>
                  <a:rPr lang="en-US" altLang="en-US" sz="2200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.</a:t>
                </a:r>
                <a:r>
                  <a:rPr lang="en-US" altLang="en-US" sz="2200" i="1" dirty="0">
                    <a:solidFill>
                      <a:schemeClr val="accent2"/>
                    </a:solidFill>
                    <a:cs typeface="Arial" panose="020B0604020202020204" pitchFamily="34" charset="0"/>
                  </a:rPr>
                  <a:t>  </a:t>
                </a:r>
              </a:p>
            </p:txBody>
          </p:sp>
        </mc:Choice>
        <mc:Fallback xmlns="">
          <p:sp>
            <p:nvSpPr>
              <p:cNvPr id="1126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2024063"/>
                <a:ext cx="4648200" cy="3287888"/>
              </a:xfrm>
              <a:prstGeom prst="rect">
                <a:avLst/>
              </a:prstGeom>
              <a:blipFill rotWithShape="1">
                <a:blip r:embed="rId2"/>
                <a:stretch>
                  <a:fillRect l="-1573" b="-18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68" name="Rectangle 1"/>
          <p:cNvSpPr>
            <a:spLocks noChangeArrowheads="1"/>
          </p:cNvSpPr>
          <p:nvPr/>
        </p:nvSpPr>
        <p:spPr bwMode="auto">
          <a:xfrm>
            <a:off x="0" y="5486400"/>
            <a:ext cx="9117013" cy="797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The point where the load line and the characteristic curve intersect is the Q-point, which identifies </a:t>
            </a:r>
            <a:r>
              <a:rPr lang="en-US" altLang="en-US" sz="2000" i="1" dirty="0">
                <a:solidFill>
                  <a:srgbClr val="FF0000"/>
                </a:solidFill>
                <a:cs typeface="Arial" panose="020B0604020202020204" pitchFamily="34" charset="0"/>
              </a:rPr>
              <a:t>I</a:t>
            </a:r>
            <a:r>
              <a:rPr lang="en-US" altLang="en-US" sz="2000" i="1" baseline="-25000" dirty="0">
                <a:solidFill>
                  <a:srgbClr val="FF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and </a:t>
            </a:r>
            <a:r>
              <a:rPr lang="en-US" altLang="en-US" sz="2000" i="1" dirty="0">
                <a:solidFill>
                  <a:srgbClr val="FF0000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 dirty="0">
                <a:solidFill>
                  <a:srgbClr val="FF0000"/>
                </a:solidFill>
                <a:cs typeface="Arial" panose="020B0604020202020204" pitchFamily="34" charset="0"/>
              </a:rPr>
              <a:t>D</a:t>
            </a:r>
            <a:r>
              <a:rPr lang="en-US" altLang="en-US" sz="2000" dirty="0">
                <a:solidFill>
                  <a:srgbClr val="FF0000"/>
                </a:solidFill>
                <a:cs typeface="Arial" panose="020B0604020202020204" pitchFamily="34" charset="0"/>
              </a:rPr>
              <a:t> for a particular diode in a given circuit.</a:t>
            </a:r>
          </a:p>
        </p:txBody>
      </p:sp>
      <p:pic>
        <p:nvPicPr>
          <p:cNvPr id="11269" name="Picture 10" descr="fg02_002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590800"/>
            <a:ext cx="4468813" cy="2651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38200"/>
            <a:ext cx="2370138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1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688974"/>
            <a:ext cx="251460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/>
      <p:bldP spid="112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2.7 Full-Wave Rectification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843" name="Rectangle 18"/>
              <p:cNvSpPr>
                <a:spLocks noChangeArrowheads="1"/>
              </p:cNvSpPr>
              <p:nvPr/>
            </p:nvSpPr>
            <p:spPr bwMode="auto">
              <a:xfrm>
                <a:off x="-28977" y="3170954"/>
                <a:ext cx="5029200" cy="16003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342900" indent="-342900">
                  <a:spcBef>
                    <a:spcPct val="5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buChar char="•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Half-wave: </a:t>
                </a:r>
                <a:r>
                  <a:rPr lang="en-US" altLang="en-US" sz="2400" i="1" dirty="0" err="1">
                    <a:solidFill>
                      <a:srgbClr val="FFFF66"/>
                    </a:solidFill>
                    <a:cs typeface="Arial" panose="020B0604020202020204" pitchFamily="34" charset="0"/>
                  </a:rPr>
                  <a:t>V</a:t>
                </a:r>
                <a:r>
                  <a:rPr lang="en-US" altLang="en-US" sz="2400" baseline="-25000" dirty="0" err="1">
                    <a:solidFill>
                      <a:srgbClr val="FFFF66"/>
                    </a:solidFill>
                    <a:cs typeface="Arial" panose="020B0604020202020204" pitchFamily="34" charset="0"/>
                  </a:rPr>
                  <a:t>dc</a:t>
                </a:r>
                <a:r>
                  <a:rPr lang="en-US" altLang="en-US" sz="2400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 smtClean="0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sz="2400" i="1" smtClean="0">
                                <a:solidFill>
                                  <a:srgbClr val="FFFF66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solidFill>
                                  <a:srgbClr val="FFFF66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solidFill>
                                  <a:srgbClr val="FFFF66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en-US" sz="2400" i="1" smtClean="0">
                            <a:solidFill>
                              <a:srgbClr val="FFFF66"/>
                            </a:solidFill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altLang="en-US" sz="2400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 = 0.318</a:t>
                </a:r>
                <a:r>
                  <a:rPr lang="en-US" altLang="en-US" sz="2400" i="1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V</a:t>
                </a:r>
                <a:r>
                  <a:rPr lang="en-US" altLang="en-US" sz="2400" i="1" baseline="-25000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m</a:t>
                </a:r>
                <a:endParaRPr lang="en-US" altLang="en-US" sz="2400" dirty="0">
                  <a:solidFill>
                    <a:srgbClr val="FFFF66"/>
                  </a:solidFill>
                  <a:cs typeface="Arial" panose="020B0604020202020204" pitchFamily="34" charset="0"/>
                </a:endParaRPr>
              </a:p>
              <a:p>
                <a:pPr lvl="1" eaLnBrk="1" hangingPunct="1">
                  <a:lnSpc>
                    <a:spcPct val="15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Full-wave: </a:t>
                </a:r>
                <a:r>
                  <a:rPr lang="en-US" altLang="en-US" sz="2400" i="1" dirty="0" err="1">
                    <a:solidFill>
                      <a:srgbClr val="FFFF66"/>
                    </a:solidFill>
                    <a:cs typeface="Arial" panose="020B0604020202020204" pitchFamily="34" charset="0"/>
                  </a:rPr>
                  <a:t>V</a:t>
                </a:r>
                <a:r>
                  <a:rPr lang="en-US" altLang="en-US" sz="2400" baseline="-25000" dirty="0" err="1">
                    <a:solidFill>
                      <a:srgbClr val="FFFF66"/>
                    </a:solidFill>
                    <a:cs typeface="Arial" panose="020B0604020202020204" pitchFamily="34" charset="0"/>
                  </a:rPr>
                  <a:t>dc</a:t>
                </a:r>
                <a:r>
                  <a:rPr lang="en-US" altLang="en-US" sz="2400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>
                            <a:solidFill>
                              <a:srgbClr val="FFFF66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solidFill>
                              <a:srgbClr val="FFFF66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2∗</m:t>
                        </m:r>
                        <m:sSub>
                          <m:sSubPr>
                            <m:ctrlPr>
                              <a:rPr lang="en-US" altLang="en-US" sz="2400" i="1">
                                <a:solidFill>
                                  <a:srgbClr val="FFFF66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srgbClr val="FFFF66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srgbClr val="FFFF66"/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en-US" sz="2400" i="1">
                            <a:solidFill>
                              <a:srgbClr val="FFFF66"/>
                            </a:solidFill>
                            <a:latin typeface="Cambria Math"/>
                            <a:ea typeface="Cambria Math"/>
                            <a:cs typeface="Arial" panose="020B0604020202020204" pitchFamily="34" charset="0"/>
                          </a:rPr>
                          <m:t>𝜋</m:t>
                        </m:r>
                      </m:den>
                    </m:f>
                  </m:oMath>
                </a14:m>
                <a:r>
                  <a:rPr lang="en-US" altLang="en-US" sz="2400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 = 0.636</a:t>
                </a:r>
                <a:r>
                  <a:rPr lang="en-US" altLang="en-US" sz="2400" i="1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V</a:t>
                </a:r>
                <a:r>
                  <a:rPr lang="en-US" altLang="en-US" sz="2400" i="1" baseline="-25000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m</a:t>
                </a:r>
              </a:p>
            </p:txBody>
          </p:sp>
        </mc:Choice>
        <mc:Fallback xmlns="">
          <p:sp>
            <p:nvSpPr>
              <p:cNvPr id="35843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8977" y="3170954"/>
                <a:ext cx="5029200" cy="1600310"/>
              </a:xfrm>
              <a:prstGeom prst="rect">
                <a:avLst/>
              </a:prstGeom>
              <a:blipFill rotWithShape="1">
                <a:blip r:embed="rId2"/>
                <a:stretch>
                  <a:fillRect b="-26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844" name="Rectangle 19"/>
          <p:cNvSpPr>
            <a:spLocks noChangeArrowheads="1"/>
          </p:cNvSpPr>
          <p:nvPr/>
        </p:nvSpPr>
        <p:spPr bwMode="auto">
          <a:xfrm>
            <a:off x="-28977" y="1847515"/>
            <a:ext cx="4572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cs typeface="Arial" panose="020B0604020202020204" pitchFamily="34" charset="0"/>
              </a:rPr>
              <a:t>Full-wave rectification: output for both positive and negative half cycle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cs typeface="Arial" panose="020B0604020202020204" pitchFamily="34" charset="0"/>
              </a:rPr>
              <a:t>Full-wave rectification produces a larger DC output:</a:t>
            </a:r>
          </a:p>
        </p:txBody>
      </p:sp>
      <p:sp>
        <p:nvSpPr>
          <p:cNvPr id="35845" name="Rectangle 1"/>
          <p:cNvSpPr>
            <a:spLocks noChangeArrowheads="1"/>
          </p:cNvSpPr>
          <p:nvPr/>
        </p:nvSpPr>
        <p:spPr bwMode="auto">
          <a:xfrm>
            <a:off x="0" y="648259"/>
            <a:ext cx="47625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accent2"/>
                </a:solidFill>
                <a:cs typeface="Arial" panose="020B0604020202020204" pitchFamily="34" charset="0"/>
              </a:rPr>
              <a:t>The rectification process can be improved by using a full-wave rectifier circuit.</a:t>
            </a:r>
          </a:p>
        </p:txBody>
      </p:sp>
      <p:pic>
        <p:nvPicPr>
          <p:cNvPr id="36870" name="Picture 12" descr="fg02_057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7" y="609600"/>
            <a:ext cx="3097213" cy="40655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35844" grpId="0"/>
      <p:bldP spid="358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6"/>
          <p:cNvSpPr txBox="1">
            <a:spLocks noChangeArrowheads="1"/>
          </p:cNvSpPr>
          <p:nvPr/>
        </p:nvSpPr>
        <p:spPr bwMode="auto">
          <a:xfrm>
            <a:off x="76200" y="23813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Full-Wave Rectification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36867" name="Rectangle 15"/>
          <p:cNvSpPr txBox="1">
            <a:spLocks noChangeArrowheads="1"/>
          </p:cNvSpPr>
          <p:nvPr/>
        </p:nvSpPr>
        <p:spPr bwMode="auto">
          <a:xfrm>
            <a:off x="6400800" y="1092200"/>
            <a:ext cx="2617788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en-US" sz="2000">
                <a:cs typeface="Arial" panose="020B0604020202020204" pitchFamily="34" charset="0"/>
              </a:rPr>
              <a:t>A full-wave rectifier with four diodes that are connected in a bridge configuration</a:t>
            </a:r>
          </a:p>
        </p:txBody>
      </p:sp>
      <p:sp>
        <p:nvSpPr>
          <p:cNvPr id="36868" name="Rectangle 1"/>
          <p:cNvSpPr>
            <a:spLocks noChangeArrowheads="1"/>
          </p:cNvSpPr>
          <p:nvPr/>
        </p:nvSpPr>
        <p:spPr bwMode="auto">
          <a:xfrm>
            <a:off x="6365875" y="715963"/>
            <a:ext cx="245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333399"/>
                </a:solidFill>
                <a:cs typeface="Arial" panose="020B0604020202020204" pitchFamily="34" charset="0"/>
              </a:rPr>
              <a:t>Bridge Rectifier</a:t>
            </a:r>
          </a:p>
        </p:txBody>
      </p:sp>
      <p:pic>
        <p:nvPicPr>
          <p:cNvPr id="36869" name="Picture 13" descr="fg02_05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798513"/>
            <a:ext cx="5956300" cy="17430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15" descr="fg02_05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698750"/>
            <a:ext cx="4389438" cy="25352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1" name="Picture 1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46425"/>
            <a:ext cx="386715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2" name="Picture 2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5380038"/>
            <a:ext cx="294005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  <p:bldP spid="368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/>
              <a:t>The effect of using a real diode</a:t>
            </a:r>
            <a:endParaRPr lang="en-US" altLang="en-US"/>
          </a:p>
        </p:txBody>
      </p:sp>
      <p:pic>
        <p:nvPicPr>
          <p:cNvPr id="37891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952500"/>
            <a:ext cx="4910138" cy="2668588"/>
          </a:xfrm>
        </p:spPr>
      </p:pic>
      <p:pic>
        <p:nvPicPr>
          <p:cNvPr id="37892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963" y="2276475"/>
            <a:ext cx="2192337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98900"/>
            <a:ext cx="7391400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Full-Wave Rectification</a:t>
            </a:r>
            <a:endParaRPr lang="en-US" altLang="en-US" sz="1800"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47" name="Rectangle 23"/>
              <p:cNvSpPr>
                <a:spLocks noChangeArrowheads="1"/>
              </p:cNvSpPr>
              <p:nvPr/>
            </p:nvSpPr>
            <p:spPr bwMode="auto">
              <a:xfrm>
                <a:off x="0" y="3708400"/>
                <a:ext cx="4348163" cy="2677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5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>
                  <a:spcBef>
                    <a:spcPct val="20000"/>
                  </a:spcBef>
                  <a:buChar char="–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buChar char="•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342900" indent="-342900" eaLnBrk="1" hangingPunct="1">
                  <a:spcBef>
                    <a:spcPct val="0"/>
                  </a:spcBef>
                </a:pPr>
                <a:r>
                  <a:rPr lang="en-US" altLang="en-US" sz="2000" dirty="0">
                    <a:cs typeface="Arial" panose="020B0604020202020204" pitchFamily="34" charset="0"/>
                  </a:rPr>
                  <a:t>Requires two diodes and a</a:t>
                </a:r>
              </a:p>
              <a:p>
                <a:pPr eaLnBrk="1" hangingPunct="1">
                  <a:spcBef>
                    <a:spcPct val="0"/>
                  </a:spcBef>
                  <a:buNone/>
                </a:pPr>
                <a:r>
                  <a:rPr lang="en-US" altLang="en-US" sz="2000" dirty="0">
                    <a:cs typeface="Arial" panose="020B0604020202020204" pitchFamily="34" charset="0"/>
                  </a:rPr>
                  <a:t>     center-tapped transformer.</a:t>
                </a:r>
              </a:p>
              <a:p>
                <a:pPr marL="342900" indent="-342900" eaLnBrk="1" hangingPunct="1">
                  <a:spcBef>
                    <a:spcPct val="0"/>
                  </a:spcBef>
                </a:pPr>
                <a:r>
                  <a:rPr lang="en-US" altLang="en-US" sz="2000" dirty="0">
                    <a:cs typeface="Arial" panose="020B0604020202020204" pitchFamily="34" charset="0"/>
                  </a:rPr>
                  <a:t>(+) half cycle: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0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000" dirty="0">
                    <a:cs typeface="Arial" panose="020B0604020202020204" pitchFamily="34" charset="0"/>
                  </a:rPr>
                  <a:t> ON;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000" i="1" dirty="0">
                            <a:latin typeface="Cambria Math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>
                    <a:cs typeface="Arial" panose="020B0604020202020204" pitchFamily="34" charset="0"/>
                  </a:rPr>
                  <a:t> OFF</a:t>
                </a:r>
              </a:p>
              <a:p>
                <a:pPr marL="342900" indent="-342900" eaLnBrk="1" hangingPunct="1">
                  <a:spcBef>
                    <a:spcPct val="0"/>
                  </a:spcBef>
                </a:pPr>
                <a:r>
                  <a:rPr lang="en-US" altLang="en-US" sz="2000" dirty="0">
                    <a:cs typeface="Arial" panose="020B0604020202020204" pitchFamily="34" charset="0"/>
                  </a:rPr>
                  <a:t>(-) half cycle: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000" i="1" dirty="0">
                            <a:latin typeface="Cambria Math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000" i="1" dirty="0">
                            <a:latin typeface="Cambria Math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000" dirty="0">
                    <a:cs typeface="Arial" panose="020B0604020202020204" pitchFamily="34" charset="0"/>
                  </a:rPr>
                  <a:t> OFF;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000" i="1" dirty="0">
                            <a:latin typeface="Cambria Math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b>
                        <m:r>
                          <a:rPr lang="en-US" altLang="en-US" sz="2000" i="1" dirty="0">
                            <a:latin typeface="Cambria Math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>
                    <a:cs typeface="Arial" panose="020B0604020202020204" pitchFamily="34" charset="0"/>
                  </a:rPr>
                  <a:t> ON</a:t>
                </a: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000" dirty="0"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000" dirty="0">
                  <a:cs typeface="Arial" panose="020B0604020202020204" pitchFamily="34" charset="0"/>
                </a:endParaRPr>
              </a:p>
              <a:p>
                <a:pPr lvl="1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 i="1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      V</a:t>
                </a:r>
                <a:r>
                  <a:rPr lang="en-US" altLang="en-US" sz="2400" b="1" baseline="-25000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DC</a:t>
                </a:r>
                <a:r>
                  <a:rPr lang="en-US" altLang="en-US" sz="2400" b="1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 = 0.636</a:t>
                </a:r>
                <a:r>
                  <a:rPr lang="en-US" altLang="en-US" sz="2400" b="1" i="1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V</a:t>
                </a:r>
                <a:r>
                  <a:rPr lang="en-US" altLang="en-US" sz="2400" b="1" i="1" baseline="-25000" dirty="0">
                    <a:solidFill>
                      <a:srgbClr val="FFFF66"/>
                    </a:solidFill>
                    <a:cs typeface="Arial" panose="020B0604020202020204" pitchFamily="34" charset="0"/>
                  </a:rPr>
                  <a:t>m</a:t>
                </a:r>
              </a:p>
              <a:p>
                <a:pPr lvl="1" eaLnBrk="1" hangingPunct="1">
                  <a:spcBef>
                    <a:spcPct val="0"/>
                  </a:spcBef>
                  <a:buFontTx/>
                  <a:buNone/>
                </a:pPr>
                <a:endParaRPr lang="en-US" altLang="en-US" sz="2400" b="1" i="1" dirty="0">
                  <a:solidFill>
                    <a:srgbClr val="FFFF66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1747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708400"/>
                <a:ext cx="4348163" cy="2677656"/>
              </a:xfrm>
              <a:prstGeom prst="rect">
                <a:avLst/>
              </a:prstGeom>
              <a:blipFill rotWithShape="1">
                <a:blip r:embed="rId2"/>
                <a:stretch>
                  <a:fillRect l="-1122" t="-9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916" name="Rectangle 1"/>
          <p:cNvSpPr>
            <a:spLocks noChangeArrowheads="1"/>
          </p:cNvSpPr>
          <p:nvPr/>
        </p:nvSpPr>
        <p:spPr bwMode="auto">
          <a:xfrm>
            <a:off x="157163" y="2651125"/>
            <a:ext cx="4010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333399"/>
                </a:solidFill>
                <a:cs typeface="Arial" panose="020B0604020202020204" pitchFamily="34" charset="0"/>
              </a:rPr>
              <a:t>Center-Tapped Transformer Rectifier</a:t>
            </a:r>
          </a:p>
        </p:txBody>
      </p:sp>
      <p:pic>
        <p:nvPicPr>
          <p:cNvPr id="38917" name="Picture 9" descr="fg02_0600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5731" r="1734" b="6640"/>
          <a:stretch/>
        </p:blipFill>
        <p:spPr bwMode="auto">
          <a:xfrm>
            <a:off x="0" y="608200"/>
            <a:ext cx="7302321" cy="193179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11" descr="fg02_0610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4" t="5827" r="3176" b="4920"/>
          <a:stretch/>
        </p:blipFill>
        <p:spPr bwMode="auto">
          <a:xfrm>
            <a:off x="3758716" y="2540000"/>
            <a:ext cx="3937484" cy="384605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96200" y="2651125"/>
            <a:ext cx="14478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/>
              <a:t>Needs a bigger transformer, because the peak is only half the secondary voltage.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  <p:bldP spid="38916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Rectifier Waveforms</a:t>
            </a:r>
          </a:p>
        </p:txBody>
      </p:sp>
      <p:pic>
        <p:nvPicPr>
          <p:cNvPr id="4" name="Picture 4" descr="se04F2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0" t="43256" r="5174" b="4349"/>
          <a:stretch/>
        </p:blipFill>
        <p:spPr bwMode="auto">
          <a:xfrm>
            <a:off x="5410200" y="1292225"/>
            <a:ext cx="2879725" cy="1612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e04F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6" t="51085" r="22391" b="3510"/>
          <a:stretch>
            <a:fillRect/>
          </a:stretch>
        </p:blipFill>
        <p:spPr bwMode="auto">
          <a:xfrm>
            <a:off x="5410199" y="2996558"/>
            <a:ext cx="2879725" cy="157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se04F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1" r="-1077" b="7692"/>
          <a:stretch>
            <a:fillRect/>
          </a:stretch>
        </p:blipFill>
        <p:spPr bwMode="auto">
          <a:xfrm>
            <a:off x="5410199" y="4684839"/>
            <a:ext cx="2966107" cy="156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295400" y="1833519"/>
            <a:ext cx="2279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Half-Wave Rectifier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314014" y="3597168"/>
            <a:ext cx="2253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Full-Wave Rectifier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83464" y="5096109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b="1" dirty="0">
                <a:cs typeface="Arial" panose="020B0604020202020204" pitchFamily="34" charset="0"/>
              </a:rPr>
              <a:t>Bridge Rectifier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31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6"/>
          <p:cNvSpPr txBox="1">
            <a:spLocks noChangeArrowheads="1"/>
          </p:cNvSpPr>
          <p:nvPr/>
        </p:nvSpPr>
        <p:spPr bwMode="auto">
          <a:xfrm>
            <a:off x="0" y="10668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Summary of Rectifier Circuits</a:t>
            </a:r>
            <a:endParaRPr lang="en-US" altLang="en-US" sz="1800">
              <a:cs typeface="Arial" panose="020B0604020202020204" pitchFamily="34" charset="0"/>
            </a:endParaRPr>
          </a:p>
        </p:txBody>
      </p:sp>
      <p:sp>
        <p:nvSpPr>
          <p:cNvPr id="40963" name="Rectangle 14"/>
          <p:cNvSpPr>
            <a:spLocks noChangeArrowheads="1"/>
          </p:cNvSpPr>
          <p:nvPr/>
        </p:nvSpPr>
        <p:spPr bwMode="auto">
          <a:xfrm>
            <a:off x="990600" y="5546725"/>
            <a:ext cx="708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i="1">
                <a:solidFill>
                  <a:srgbClr val="E5F99D"/>
                </a:solidFill>
                <a:cs typeface="Arial" panose="020B0604020202020204" pitchFamily="34" charset="0"/>
              </a:rPr>
              <a:t>V</a:t>
            </a:r>
            <a:r>
              <a:rPr lang="en-US" altLang="en-US" sz="2000" i="1" baseline="-25000">
                <a:solidFill>
                  <a:srgbClr val="E5F99D"/>
                </a:solidFill>
                <a:cs typeface="Arial" panose="020B0604020202020204" pitchFamily="34" charset="0"/>
              </a:rPr>
              <a:t>m</a:t>
            </a:r>
            <a:r>
              <a:rPr lang="en-US" altLang="en-US" sz="2000" i="1">
                <a:solidFill>
                  <a:srgbClr val="E5F99D"/>
                </a:solidFill>
                <a:cs typeface="Arial" panose="020B0604020202020204" pitchFamily="34" charset="0"/>
              </a:rPr>
              <a:t> </a:t>
            </a:r>
            <a:r>
              <a:rPr lang="en-US" altLang="en-US" sz="2000">
                <a:solidFill>
                  <a:srgbClr val="E5F99D"/>
                </a:solidFill>
                <a:cs typeface="Arial" panose="020B0604020202020204" pitchFamily="34" charset="0"/>
              </a:rPr>
              <a:t>= the peak AC voltage </a:t>
            </a:r>
            <a:endParaRPr lang="en-US" altLang="en-US" sz="2000">
              <a:cs typeface="Arial" panose="020B0604020202020204" pitchFamily="34" charset="0"/>
            </a:endParaRPr>
          </a:p>
        </p:txBody>
      </p:sp>
      <p:graphicFrame>
        <p:nvGraphicFramePr>
          <p:cNvPr id="6" name="Group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120131"/>
              </p:ext>
            </p:extLst>
          </p:nvPr>
        </p:nvGraphicFramePr>
        <p:xfrm>
          <a:off x="762000" y="2819400"/>
          <a:ext cx="7772400" cy="2667001"/>
        </p:xfrm>
        <a:graphic>
          <a:graphicData uri="http://schemas.openxmlformats.org/drawingml/2006/table">
            <a:tbl>
              <a:tblPr/>
              <a:tblGrid>
                <a:gridCol w="307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ＭＳ Ｐゴシック" pitchFamily="1" charset="-128"/>
                        </a:rPr>
                        <a:t>Rectifier</a:t>
                      </a:r>
                    </a:p>
                  </a:txBody>
                  <a:tcPr marT="45697" marB="45697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ＭＳ Ｐゴシック" pitchFamily="1" charset="-128"/>
                        </a:rPr>
                        <a:t>Ideal </a:t>
                      </a: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ＭＳ Ｐゴシック" pitchFamily="1" charset="-128"/>
                        </a:rPr>
                        <a:t>DC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ＭＳ Ｐゴシック" pitchFamily="1" charset="-128"/>
                        </a:rPr>
                        <a:t>Realistic Si 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Times New Roman" pitchFamily="18" charset="0"/>
                          <a:ea typeface="ＭＳ Ｐゴシック" pitchFamily="1" charset="-128"/>
                        </a:rPr>
                        <a:t>DC</a:t>
                      </a:r>
                    </a:p>
                  </a:txBody>
                  <a:tcPr marT="45697" marB="4569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67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ＭＳ Ｐゴシック" pitchFamily="1" charset="-128"/>
                        </a:rPr>
                        <a:t>Half Wave Rectifier</a:t>
                      </a: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charset="0"/>
                          <a:ea typeface="ＭＳ Ｐゴシック" pitchFamily="1" charset="-128"/>
                        </a:rPr>
                        <a:t>DC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= 0.318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m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charset="0"/>
                          <a:ea typeface="ＭＳ Ｐゴシック" pitchFamily="1" charset="-128"/>
                        </a:rPr>
                        <a:t>DC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 = 0.318(</a:t>
                      </a:r>
                      <a:r>
                        <a:rPr kumimoji="0" 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charset="0"/>
                          <a:ea typeface="ＭＳ Ｐゴシック" pitchFamily="1" charset="-128"/>
                        </a:rPr>
                        <a:t>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 – 0.7V)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ＭＳ Ｐゴシック" pitchFamily="1" charset="-128"/>
                        </a:rPr>
                        <a:t>Bridge Rectifier</a:t>
                      </a: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charset="0"/>
                          <a:ea typeface="ＭＳ Ｐゴシック" pitchFamily="1" charset="-128"/>
                        </a:rPr>
                        <a:t>DC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 = 0.636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0" i="1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m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charset="0"/>
                          <a:ea typeface="ＭＳ Ｐゴシック" pitchFamily="1" charset="-128"/>
                        </a:rPr>
                        <a:t>DC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 = 0.636(</a:t>
                      </a:r>
                      <a:r>
                        <a:rPr kumimoji="0" 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 – 2(0.7 V))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79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imes New Roman" pitchFamily="18" charset="0"/>
                          <a:ea typeface="ＭＳ Ｐゴシック" pitchFamily="1" charset="-128"/>
                        </a:rPr>
                        <a:t>Center-Tapped Transformer Rectifier</a:t>
                      </a:r>
                    </a:p>
                  </a:txBody>
                  <a:tcPr marT="45697" marB="45697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charset="0"/>
                          <a:ea typeface="ＭＳ Ｐゴシック" pitchFamily="1" charset="-128"/>
                        </a:rPr>
                        <a:t>DC</a:t>
                      </a: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 = 0.636</a:t>
                      </a:r>
                      <a:r>
                        <a:rPr kumimoji="0" lang="en-US" sz="18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0" i="1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m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FFFFFF"/>
                            </a:outerShdw>
                          </a:effectLst>
                          <a:latin typeface="Arial" charset="0"/>
                          <a:ea typeface="ＭＳ Ｐゴシック" pitchFamily="1" charset="-128"/>
                        </a:rPr>
                        <a:t>DC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 = 0.636(</a:t>
                      </a:r>
                      <a:r>
                        <a:rPr kumimoji="0" lang="en-US" sz="1800" b="0" i="1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V</a:t>
                      </a:r>
                      <a:r>
                        <a:rPr kumimoji="0" lang="en-US" sz="1800" b="0" i="1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m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" charset="-128"/>
                        </a:rPr>
                        <a:t> – 0.7 V)</a:t>
                      </a:r>
                    </a:p>
                  </a:txBody>
                  <a:tcPr marT="45697" marB="45697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ACA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986" name="Rectangle 1"/>
          <p:cNvSpPr>
            <a:spLocks noChangeArrowheads="1"/>
          </p:cNvSpPr>
          <p:nvPr/>
        </p:nvSpPr>
        <p:spPr bwMode="auto">
          <a:xfrm>
            <a:off x="685800" y="19812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>
                <a:solidFill>
                  <a:schemeClr val="accent2"/>
                </a:solidFill>
                <a:cs typeface="Arial" panose="020B0604020202020204" pitchFamily="34" charset="0"/>
              </a:rPr>
              <a:t>In the center tapped transformer rectifier circuit, the peak AC voltage is the transformer secondary voltage to the tap.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Content Placeholder 3" descr="Screen Clippi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7" b="14634"/>
          <a:stretch/>
        </p:blipFill>
        <p:spPr>
          <a:xfrm>
            <a:off x="1600200" y="0"/>
            <a:ext cx="6072188" cy="2438400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27"/>
          <a:stretch/>
        </p:blipFill>
        <p:spPr bwMode="auto">
          <a:xfrm>
            <a:off x="0" y="3543300"/>
            <a:ext cx="69850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924"/>
          <a:stretch/>
        </p:blipFill>
        <p:spPr bwMode="auto">
          <a:xfrm>
            <a:off x="6923088" y="3581400"/>
            <a:ext cx="222091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5889625"/>
            <a:ext cx="22320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6134100"/>
            <a:ext cx="61134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534400" cy="990600"/>
          </a:xfrm>
        </p:spPr>
        <p:txBody>
          <a:bodyPr/>
          <a:lstStyle/>
          <a:p>
            <a:pPr eaLnBrk="1" hangingPunct="1"/>
            <a:r>
              <a:rPr lang="en-US" altLang="en-US" sz="4000" b="1">
                <a:solidFill>
                  <a:srgbClr val="FF0000"/>
                </a:solidFill>
              </a:rPr>
              <a:t>The Rectifier with a Filter Capacitor</a:t>
            </a:r>
            <a:br>
              <a:rPr lang="en-US" altLang="en-US" sz="4000" b="1">
                <a:solidFill>
                  <a:srgbClr val="FF0000"/>
                </a:solidFill>
              </a:rPr>
            </a:br>
            <a:r>
              <a:rPr lang="en-US" altLang="en-US" sz="4000" b="1">
                <a:solidFill>
                  <a:srgbClr val="FF0000"/>
                </a:solidFill>
              </a:rPr>
              <a:t>- The Peak Rectifier</a:t>
            </a:r>
          </a:p>
        </p:txBody>
      </p:sp>
      <p:pic>
        <p:nvPicPr>
          <p:cNvPr id="5529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66813"/>
            <a:ext cx="5943600" cy="538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82561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4" descr="se04F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1" t="2" r="-916" b="47533"/>
          <a:stretch>
            <a:fillRect/>
          </a:stretch>
        </p:blipFill>
        <p:spPr bwMode="auto">
          <a:xfrm>
            <a:off x="1676400" y="3429000"/>
            <a:ext cx="56769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1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8382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>
                <a:solidFill>
                  <a:srgbClr val="FF0000"/>
                </a:solidFill>
              </a:rPr>
              <a:t>The Peak Rectifier with a Load Resistor – </a:t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>
                <a:solidFill>
                  <a:srgbClr val="FF0000"/>
                </a:solidFill>
              </a:rPr>
              <a:t>A More Practical Circuit</a:t>
            </a:r>
            <a:endParaRPr lang="en-US" sz="3200" dirty="0"/>
          </a:p>
        </p:txBody>
      </p:sp>
      <p:pic>
        <p:nvPicPr>
          <p:cNvPr id="56324" name="Picture 4" descr="se04F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 t="64815" r="70567" b="4060"/>
          <a:stretch>
            <a:fillRect/>
          </a:stretch>
        </p:blipFill>
        <p:spPr bwMode="auto">
          <a:xfrm>
            <a:off x="2600325" y="966788"/>
            <a:ext cx="3419475" cy="219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05443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b="1">
                <a:solidFill>
                  <a:srgbClr val="FF0000"/>
                </a:solidFill>
              </a:rPr>
              <a:t>The full-wave peak rectifier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4648200"/>
                <a:ext cx="8001000" cy="1676400"/>
              </a:xfrm>
            </p:spPr>
            <p:txBody>
              <a:bodyPr rtlCol="0">
                <a:normAutofit fontScale="77500" lnSpcReduction="20000"/>
              </a:bodyPr>
              <a:lstStyle/>
              <a:p>
                <a:pPr eaLnBrk="1" fontAlgn="auto" hangingPunct="1">
                  <a:spcAft>
                    <a:spcPts val="0"/>
                  </a:spcAft>
                  <a:defRPr/>
                </a:pPr>
                <a:r>
                  <a:rPr lang="en-US" dirty="0"/>
                  <a:t>The ripple is smaller than half-wave rectifier</a:t>
                </a:r>
              </a:p>
              <a:p>
                <a:pPr eaLnBrk="1" fontAlgn="auto" hangingPunct="1">
                  <a:spcAft>
                    <a:spcPts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𝐶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∗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𝐿</m:t>
                            </m:r>
                          </m:sub>
                        </m:sSub>
                      </m:den>
                    </m:f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eaLnBrk="1" fontAlgn="auto" hangingPunct="1">
                  <a:spcAft>
                    <a:spcPts val="0"/>
                  </a:spcAft>
                  <a:defRPr/>
                </a:pPr>
                <a:r>
                  <a:rPr lang="en-US" dirty="0"/>
                  <a:t>Ripple voltage inversely proportional to filter capacitor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4648200"/>
                <a:ext cx="8001000" cy="1676400"/>
              </a:xfrm>
              <a:blipFill rotWithShape="1">
                <a:blip r:embed="rId2"/>
                <a:stretch>
                  <a:fillRect l="-838" t="-5818" b="-2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7348" name="Picture 4" descr="se04F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524000"/>
            <a:ext cx="78390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4099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439738" y="17463"/>
            <a:ext cx="8229600" cy="714375"/>
          </a:xfrm>
        </p:spPr>
        <p:txBody>
          <a:bodyPr/>
          <a:lstStyle/>
          <a:p>
            <a:r>
              <a:rPr lang="en-US" altLang="en-US" sz="3200">
                <a:cs typeface="Arial" panose="020B0604020202020204" pitchFamily="34" charset="0"/>
              </a:rPr>
              <a:t>Load-Line Analysis</a:t>
            </a:r>
            <a:endParaRPr lang="en-US" altLang="en-US"/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39738" y="838200"/>
            <a:ext cx="8229600" cy="4949825"/>
          </a:xfrm>
        </p:spPr>
        <p:txBody>
          <a:bodyPr/>
          <a:lstStyle/>
          <a:p>
            <a:r>
              <a:rPr lang="en-US" altLang="en-US">
                <a:cs typeface="Arial" panose="020B0604020202020204" pitchFamily="34" charset="0"/>
              </a:rPr>
              <a:t>The solution found by load-line analysis is similar to that obtained by a simultaneous  solution of</a:t>
            </a:r>
          </a:p>
          <a:p>
            <a:endParaRPr lang="en-US" altLang="en-US">
              <a:cs typeface="Arial" panose="020B0604020202020204" pitchFamily="34" charset="0"/>
            </a:endParaRPr>
          </a:p>
          <a:p>
            <a:endParaRPr lang="en-US" altLang="en-US">
              <a:cs typeface="Arial" panose="020B0604020202020204" pitchFamily="34" charset="0"/>
            </a:endParaRPr>
          </a:p>
          <a:p>
            <a:pPr marL="400050" lvl="1" indent="0">
              <a:buFontTx/>
              <a:buNone/>
            </a:pPr>
            <a:r>
              <a:rPr lang="en-US" altLang="en-US">
                <a:cs typeface="Arial" panose="020B0604020202020204" pitchFamily="34" charset="0"/>
              </a:rPr>
              <a:t>(assuming this theoretical diode curve is very close to the actual curve.)</a:t>
            </a:r>
          </a:p>
          <a:p>
            <a:r>
              <a:rPr lang="en-US" altLang="en-US">
                <a:cs typeface="Arial" panose="020B0604020202020204" pitchFamily="34" charset="0"/>
              </a:rPr>
              <a:t>The mathematics involved would require the use of nonlinear techniques that are beyond the needs and scope of this course. </a:t>
            </a:r>
          </a:p>
          <a:p>
            <a:endParaRPr lang="en-US" altLang="en-US"/>
          </a:p>
        </p:txBody>
      </p:sp>
      <p:pic>
        <p:nvPicPr>
          <p:cNvPr id="12292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09800"/>
            <a:ext cx="2663825" cy="123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4645025" y="2362200"/>
            <a:ext cx="381000" cy="60960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468313" y="47625"/>
            <a:ext cx="8229600" cy="714375"/>
          </a:xfrm>
        </p:spPr>
        <p:txBody>
          <a:bodyPr/>
          <a:lstStyle/>
          <a:p>
            <a:r>
              <a:rPr lang="en-US" altLang="en-US" sz="3200" dirty="0">
                <a:cs typeface="Arial" panose="020B0604020202020204" pitchFamily="34" charset="0"/>
              </a:rPr>
              <a:t>2.8 Diode Clippers</a:t>
            </a:r>
            <a:endParaRPr lang="en-US" altLang="en-US" dirty="0"/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>
          <a:xfrm>
            <a:off x="11113" y="685800"/>
            <a:ext cx="9144000" cy="4949825"/>
          </a:xfrm>
        </p:spPr>
        <p:txBody>
          <a:bodyPr/>
          <a:lstStyle/>
          <a:p>
            <a:r>
              <a:rPr lang="en-US" altLang="en-US" dirty="0"/>
              <a:t>Clippers are networks that employ diodes to “clip” away or removes a portion of an input signal without distorting the remaining part of the applied waveform. </a:t>
            </a:r>
          </a:p>
          <a:p>
            <a:r>
              <a:rPr lang="en-US" altLang="en-US" dirty="0"/>
              <a:t>The half-wave rectifier is an example of the simplest form of diode clipper—one resistor and a diode. </a:t>
            </a:r>
          </a:p>
          <a:p>
            <a:r>
              <a:rPr lang="en-US" altLang="en-US" dirty="0"/>
              <a:t>Depending on the orientation of the diode, the positive or negative region of the applied signal is “clipped” off. </a:t>
            </a:r>
          </a:p>
          <a:p>
            <a:r>
              <a:rPr lang="en-US" altLang="en-US" dirty="0"/>
              <a:t>Two general categories of clippers:  series and  parallel. </a:t>
            </a:r>
          </a:p>
          <a:p>
            <a:pPr lvl="1"/>
            <a:r>
              <a:rPr lang="en-US" altLang="en-US" sz="2800" dirty="0"/>
              <a:t>Series clippers: The diode in series with the load</a:t>
            </a:r>
          </a:p>
          <a:p>
            <a:pPr lvl="1"/>
            <a:r>
              <a:rPr lang="en-US" altLang="en-US" sz="2800" dirty="0"/>
              <a:t>Parallel clippers: The diode in parallel to the load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Diode </a:t>
            </a:r>
            <a:r>
              <a:rPr lang="en-US" altLang="en-US" sz="3600" dirty="0">
                <a:solidFill>
                  <a:schemeClr val="accent2"/>
                </a:solidFill>
                <a:cs typeface="Arial" panose="020B0604020202020204" pitchFamily="34" charset="0"/>
              </a:rPr>
              <a:t>Series </a:t>
            </a:r>
            <a:r>
              <a:rPr lang="en-US" altLang="en-US" sz="3600" b="1" dirty="0">
                <a:cs typeface="Arial" panose="020B0604020202020204" pitchFamily="34" charset="0"/>
              </a:rPr>
              <a:t>Clippers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sp>
        <p:nvSpPr>
          <p:cNvPr id="45059" name="Rectangle 15"/>
          <p:cNvSpPr>
            <a:spLocks noChangeArrowheads="1"/>
          </p:cNvSpPr>
          <p:nvPr/>
        </p:nvSpPr>
        <p:spPr bwMode="auto">
          <a:xfrm>
            <a:off x="0" y="762000"/>
            <a:ext cx="4114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accent2"/>
                </a:solidFill>
                <a:cs typeface="Arial" panose="020B0604020202020204" pitchFamily="34" charset="0"/>
              </a:rPr>
              <a:t>The diode in a series clipper “clips” any voltage that does not forward bias it: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060" name="Rectangle 1"/>
              <p:cNvSpPr>
                <a:spLocks noChangeArrowheads="1"/>
              </p:cNvSpPr>
              <p:nvPr/>
            </p:nvSpPr>
            <p:spPr bwMode="auto">
              <a:xfrm>
                <a:off x="0" y="1981200"/>
                <a:ext cx="4229100" cy="26653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50000"/>
                  </a:spcBef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5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10000"/>
                  </a:spcBef>
                  <a:buChar char="•"/>
                  <a:defRPr sz="23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sz="22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Series Clipper: Diode and Load resistance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200" b="0" i="1" smtClean="0">
                            <a:solidFill>
                              <a:srgbClr val="000000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en-US" sz="2200" b="0" i="1" smtClean="0">
                            <a:solidFill>
                              <a:srgbClr val="000000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en-US" sz="22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) in series 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sz="22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Clips negative portion of the input: </a:t>
                </a:r>
                <a:r>
                  <a:rPr lang="en-US" altLang="en-US" sz="22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Negative Clipper  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sz="22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A reverse-biasing polarity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sz="22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 A forward-biasing polarity less than 0.7 V (for a silicon diode)</a:t>
                </a:r>
              </a:p>
            </p:txBody>
          </p:sp>
        </mc:Choice>
        <mc:Fallback xmlns="">
          <p:sp>
            <p:nvSpPr>
              <p:cNvPr id="45060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981200"/>
                <a:ext cx="4229100" cy="2665345"/>
              </a:xfrm>
              <a:prstGeom prst="rect">
                <a:avLst/>
              </a:prstGeom>
              <a:blipFill rotWithShape="1">
                <a:blip r:embed="rId2"/>
                <a:stretch>
                  <a:fillRect l="-1729" t="-1144" r="-1441" b="-38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061" name="Picture 8" descr="fg02_068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620114"/>
            <a:ext cx="4800601" cy="509806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6"/>
          <p:cNvSpPr txBox="1">
            <a:spLocks noChangeArrowheads="1"/>
          </p:cNvSpPr>
          <p:nvPr/>
        </p:nvSpPr>
        <p:spPr bwMode="auto">
          <a:xfrm>
            <a:off x="-15875" y="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Biased Clippers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sp>
        <p:nvSpPr>
          <p:cNvPr id="46083" name="Rectangle 14"/>
          <p:cNvSpPr>
            <a:spLocks noChangeArrowheads="1"/>
          </p:cNvSpPr>
          <p:nvPr/>
        </p:nvSpPr>
        <p:spPr bwMode="auto">
          <a:xfrm>
            <a:off x="-15875" y="533400"/>
            <a:ext cx="281940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200" dirty="0">
                <a:cs typeface="Arial" panose="020B0604020202020204" pitchFamily="34" charset="0"/>
              </a:rPr>
              <a:t>Adding a DC source in series with the clipping diode changes the effective forward bias of the diode.</a:t>
            </a:r>
          </a:p>
        </p:txBody>
      </p:sp>
      <p:pic>
        <p:nvPicPr>
          <p:cNvPr id="46084" name="Picture 8" descr="fg02_069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669925"/>
            <a:ext cx="6022975" cy="2606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5" name="Picture 10" descr="fg02_076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5441918" cy="227027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029" y="5546872"/>
            <a:ext cx="4572000" cy="131112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333399"/>
              </a:buClr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Biased Clipper: A DC source also present in the circuit</a:t>
            </a:r>
          </a:p>
          <a:p>
            <a:pPr eaLnBrk="1" hangingPunct="1">
              <a:spcBef>
                <a:spcPct val="20000"/>
              </a:spcBef>
              <a:buClr>
                <a:srgbClr val="333399"/>
              </a:buClr>
            </a:pPr>
            <a:r>
              <a:rPr lang="en-US" altLang="en-US" dirty="0">
                <a:solidFill>
                  <a:srgbClr val="000000"/>
                </a:solidFill>
                <a:cs typeface="Arial" panose="020B0604020202020204" pitchFamily="34" charset="0"/>
              </a:rPr>
              <a:t>Series Clipper </a:t>
            </a:r>
          </a:p>
          <a:p>
            <a:pPr eaLnBrk="1" hangingPunct="1">
              <a:spcBef>
                <a:spcPct val="20000"/>
              </a:spcBef>
              <a:buClr>
                <a:srgbClr val="333399"/>
              </a:buClr>
            </a:pPr>
            <a:r>
              <a:rPr lang="en-US" altLang="en-US" dirty="0">
                <a:solidFill>
                  <a:srgbClr val="FF0000"/>
                </a:solidFill>
                <a:cs typeface="Arial" panose="020B0604020202020204" pitchFamily="34" charset="0"/>
              </a:rPr>
              <a:t>Negative Clipper 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01"/>
          <a:stretch/>
        </p:blipFill>
        <p:spPr bwMode="auto">
          <a:xfrm>
            <a:off x="1" y="0"/>
            <a:ext cx="7659688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80" y="858737"/>
            <a:ext cx="2592278" cy="1967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8736"/>
            <a:ext cx="2743200" cy="192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5751"/>
            <a:ext cx="3444266" cy="204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25750"/>
            <a:ext cx="3582882" cy="204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153" y="4867274"/>
            <a:ext cx="3134047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4867273"/>
                <a:ext cx="4572000" cy="181588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sz="20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Positive half cycle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sz="20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Diode FB/ON/Short 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sz="20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KVL: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rgbClr val="FF0000"/>
                        </a:solidFill>
                        <a:latin typeface="Cambria Math"/>
                        <a:cs typeface="Arial" panose="020B0604020202020204" pitchFamily="34" charset="0"/>
                      </a:rPr>
                      <m:t>−20</m:t>
                    </m:r>
                    <m:r>
                      <a:rPr lang="en-US" altLang="en-US" sz="2000" b="0" i="1" smtClean="0">
                        <a:solidFill>
                          <a:srgbClr val="FF0000"/>
                        </a:solidFill>
                        <a:latin typeface="Cambria Math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en-US" sz="2000" b="0" i="1" smtClean="0">
                        <a:solidFill>
                          <a:srgbClr val="FF0000"/>
                        </a:solidFill>
                        <a:latin typeface="Cambria Math"/>
                        <a:cs typeface="Arial" panose="020B0604020202020204" pitchFamily="34" charset="0"/>
                      </a:rPr>
                      <m:t>−5</m:t>
                    </m:r>
                    <m:r>
                      <a:rPr lang="en-US" altLang="en-US" sz="2000" b="0" i="1" smtClean="0">
                        <a:solidFill>
                          <a:srgbClr val="FF0000"/>
                        </a:solidFill>
                        <a:latin typeface="Cambria Math"/>
                        <a:cs typeface="Arial" panose="020B0604020202020204" pitchFamily="34" charset="0"/>
                      </a:rPr>
                      <m:t>𝑉</m:t>
                    </m:r>
                    <m:r>
                      <a:rPr lang="en-US" altLang="en-US" sz="2000" b="0" i="1" smtClean="0">
                        <a:solidFill>
                          <a:srgbClr val="FF0000"/>
                        </a:solidFill>
                        <a:latin typeface="Cambria Math"/>
                        <a:cs typeface="Arial" panose="020B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rgbClr val="FF0000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𝑜</m:t>
                        </m:r>
                      </m:sub>
                    </m:sSub>
                    <m:r>
                      <a:rPr lang="en-US" altLang="en-US" sz="2000" b="0" i="1" smtClean="0">
                        <a:solidFill>
                          <a:srgbClr val="FF0000"/>
                        </a:solidFill>
                        <a:latin typeface="Cambria Math"/>
                        <a:cs typeface="Arial" panose="020B0604020202020204" pitchFamily="34" charset="0"/>
                      </a:rPr>
                      <m:t>=0</m:t>
                    </m:r>
                  </m:oMath>
                </a14:m>
                <a:endParaRPr lang="en-US" altLang="en-US" sz="2000" b="0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𝑜</m:t>
                          </m:r>
                        </m:sub>
                      </m:sSub>
                      <m:r>
                        <a:rPr lang="en-US" altLang="en-US" sz="2000" b="0" i="1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=25</m:t>
                      </m:r>
                      <m:r>
                        <a:rPr lang="en-US" altLang="en-US" sz="2000" b="0" i="1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𝑉</m:t>
                      </m:r>
                    </m:oMath>
                  </m:oMathPara>
                </a14:m>
                <a:endParaRPr lang="en-US" altLang="en-US" sz="2000" b="0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endParaRPr lang="en-US" altLang="en-US" sz="2000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67273"/>
                <a:ext cx="4572000" cy="1815882"/>
              </a:xfrm>
              <a:prstGeom prst="rect">
                <a:avLst/>
              </a:prstGeom>
              <a:blipFill rotWithShape="1">
                <a:blip r:embed="rId8"/>
                <a:stretch>
                  <a:fillRect l="-1333" t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6172200" y="4910389"/>
                <a:ext cx="3004976" cy="13111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Negative half cycle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Diode RB/OFF/Open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𝐼</m:t>
                        </m:r>
                      </m:e>
                      <m:sub>
                        <m:r>
                          <a:rPr lang="en-US" altLang="en-US" b="0" i="1" smtClean="0">
                            <a:solidFill>
                              <a:srgbClr val="FF0000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𝐷</m:t>
                        </m:r>
                      </m:sub>
                    </m:sSub>
                    <m:r>
                      <a:rPr lang="en-US" altLang="en-US" i="1">
                        <a:solidFill>
                          <a:srgbClr val="FF0000"/>
                        </a:solidFill>
                        <a:latin typeface="Cambria Math"/>
                        <a:cs typeface="Arial" panose="020B0604020202020204" pitchFamily="34" charset="0"/>
                      </a:rPr>
                      <m:t>=0</m:t>
                    </m:r>
                    <m:r>
                      <a:rPr lang="en-US" altLang="en-US" b="0" i="1" smtClean="0">
                        <a:solidFill>
                          <a:srgbClr val="FF0000"/>
                        </a:solidFill>
                        <a:latin typeface="Cambria Math"/>
                        <a:cs typeface="Arial" panose="020B0604020202020204" pitchFamily="34" charset="0"/>
                      </a:rPr>
                      <m:t>𝐴</m:t>
                    </m:r>
                  </m:oMath>
                </a14:m>
                <a:endParaRPr lang="en-US" altLang="en-US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𝑜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0</m:t>
                      </m:r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𝑉</m:t>
                      </m:r>
                    </m:oMath>
                  </m:oMathPara>
                </a14:m>
                <a:endParaRPr lang="en-US" altLang="en-US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910389"/>
                <a:ext cx="3004976" cy="1311128"/>
              </a:xfrm>
              <a:prstGeom prst="rect">
                <a:avLst/>
              </a:prstGeom>
              <a:blipFill rotWithShape="1">
                <a:blip r:embed="rId9"/>
                <a:stretch>
                  <a:fillRect l="-1829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6"/>
          <p:cNvSpPr txBox="1">
            <a:spLocks noChangeArrowheads="1"/>
          </p:cNvSpPr>
          <p:nvPr/>
        </p:nvSpPr>
        <p:spPr bwMode="auto">
          <a:xfrm>
            <a:off x="-61912" y="16322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Parallel Clippers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sp>
        <p:nvSpPr>
          <p:cNvPr id="48131" name="Rectangle 16"/>
          <p:cNvSpPr>
            <a:spLocks noChangeArrowheads="1"/>
          </p:cNvSpPr>
          <p:nvPr/>
        </p:nvSpPr>
        <p:spPr bwMode="auto">
          <a:xfrm>
            <a:off x="0" y="2235804"/>
            <a:ext cx="342900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cs typeface="Arial" panose="020B0604020202020204" pitchFamily="34" charset="0"/>
              </a:rPr>
              <a:t>DC biasing can be added in series with the diode to change the clipping level.</a:t>
            </a:r>
          </a:p>
        </p:txBody>
      </p:sp>
      <p:sp>
        <p:nvSpPr>
          <p:cNvPr id="48132" name="Rectangle 1"/>
          <p:cNvSpPr>
            <a:spLocks noChangeArrowheads="1"/>
          </p:cNvSpPr>
          <p:nvPr/>
        </p:nvSpPr>
        <p:spPr bwMode="auto">
          <a:xfrm>
            <a:off x="0" y="662435"/>
            <a:ext cx="34290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chemeClr val="accent2"/>
                </a:solidFill>
                <a:cs typeface="Arial" panose="020B0604020202020204" pitchFamily="34" charset="0"/>
              </a:rPr>
              <a:t>The diode in a parallel clipper circuit  “clips” any voltage that forward biases it.</a:t>
            </a:r>
          </a:p>
        </p:txBody>
      </p:sp>
      <p:pic>
        <p:nvPicPr>
          <p:cNvPr id="48133" name="Picture 8" descr="fg02_081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701675"/>
            <a:ext cx="5181600" cy="5546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3261578"/>
                <a:ext cx="3886200" cy="12557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Parallel Clipper: Diode and Load resistance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srgbClr val="000000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en-US" i="1">
                            <a:solidFill>
                              <a:srgbClr val="000000"/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en-US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) in parallel 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Clips positive portion of the input: </a:t>
                </a:r>
                <a:r>
                  <a:rPr lang="en-US" altLang="en-US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Positive Clipper  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61578"/>
                <a:ext cx="3886200" cy="1255728"/>
              </a:xfrm>
              <a:prstGeom prst="rect">
                <a:avLst/>
              </a:prstGeom>
              <a:blipFill rotWithShape="1">
                <a:blip r:embed="rId3"/>
                <a:stretch>
                  <a:fillRect l="-1254" t="-2427"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0" y="1"/>
            <a:ext cx="7058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4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4" t="9398"/>
          <a:stretch/>
        </p:blipFill>
        <p:spPr bwMode="auto">
          <a:xfrm>
            <a:off x="3866826" y="457201"/>
            <a:ext cx="2743684" cy="211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197" y="643394"/>
            <a:ext cx="2743200" cy="192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5673" y="2590800"/>
            <a:ext cx="2678327" cy="2041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3001" y="4867274"/>
            <a:ext cx="300435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0" y="4867273"/>
                <a:ext cx="4572000" cy="14465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sz="20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Positive half cycle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sz="2000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Diode RB/OFF/Open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𝑜</m:t>
                          </m:r>
                        </m:sub>
                      </m:sSub>
                      <m:r>
                        <a:rPr lang="en-US" altLang="en-US" sz="2000" b="0" i="1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sz="2000" b="0" i="1" smtClean="0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en-US" altLang="en-US" sz="2000" i="1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en-US" sz="2000" b="0" i="1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2</m:t>
                      </m:r>
                      <m:r>
                        <a:rPr lang="en-US" altLang="en-US" sz="2000" i="1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0</m:t>
                      </m:r>
                      <m:r>
                        <a:rPr lang="en-US" altLang="en-US" sz="2000" i="1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𝑉</m:t>
                      </m:r>
                    </m:oMath>
                  </m:oMathPara>
                </a14:m>
                <a:endParaRPr lang="en-US" altLang="en-US" sz="2000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endParaRPr lang="en-US" altLang="en-US" sz="2000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867273"/>
                <a:ext cx="4572000" cy="1446550"/>
              </a:xfrm>
              <a:prstGeom prst="rect">
                <a:avLst/>
              </a:prstGeom>
              <a:blipFill rotWithShape="1">
                <a:blip r:embed="rId7"/>
                <a:stretch>
                  <a:fillRect l="-133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172200" y="4910389"/>
                <a:ext cx="3004976" cy="978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Negative half cycle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:r>
                  <a:rPr lang="en-US" altLang="en-US" dirty="0">
                    <a:solidFill>
                      <a:srgbClr val="FF0000"/>
                    </a:solidFill>
                    <a:cs typeface="Arial" panose="020B0604020202020204" pitchFamily="34" charset="0"/>
                  </a:rPr>
                  <a:t>Diode FB/ON/Short</a:t>
                </a:r>
              </a:p>
              <a:p>
                <a:pPr eaLnBrk="1" hangingPunct="1">
                  <a:spcBef>
                    <a:spcPct val="20000"/>
                  </a:spcBef>
                  <a:buClr>
                    <a:srgbClr val="333399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en-US" i="1">
                              <a:solidFill>
                                <a:srgbClr val="FF0000"/>
                              </a:solidFill>
                              <a:latin typeface="Cambria Math"/>
                              <a:cs typeface="Arial" panose="020B0604020202020204" pitchFamily="34" charset="0"/>
                            </a:rPr>
                            <m:t>𝑜</m:t>
                          </m:r>
                        </m:sub>
                      </m:sSub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=</m:t>
                      </m:r>
                      <m:r>
                        <a:rPr lang="en-US" altLang="en-US" b="0" i="1" smtClean="0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4</m:t>
                      </m:r>
                      <m:r>
                        <a:rPr lang="en-US" altLang="en-US" i="1">
                          <a:solidFill>
                            <a:srgbClr val="FF0000"/>
                          </a:solidFill>
                          <a:latin typeface="Cambria Math"/>
                          <a:cs typeface="Arial" panose="020B0604020202020204" pitchFamily="34" charset="0"/>
                        </a:rPr>
                        <m:t>𝑉</m:t>
                      </m:r>
                    </m:oMath>
                  </m:oMathPara>
                </a14:m>
                <a:endParaRPr lang="en-US" altLang="en-US" dirty="0">
                  <a:solidFill>
                    <a:srgbClr val="FF0000"/>
                  </a:solidFill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910389"/>
                <a:ext cx="3004976" cy="978729"/>
              </a:xfrm>
              <a:prstGeom prst="rect">
                <a:avLst/>
              </a:prstGeom>
              <a:blipFill rotWithShape="1">
                <a:blip r:embed="rId8"/>
                <a:stretch>
                  <a:fillRect l="-1829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90" y="2570721"/>
            <a:ext cx="2724530" cy="207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911225"/>
            <a:ext cx="51308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650"/>
            <a:ext cx="7675563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078163"/>
            <a:ext cx="3254375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2795588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6"/>
          <p:cNvSpPr txBox="1">
            <a:spLocks noChangeArrowheads="1"/>
          </p:cNvSpPr>
          <p:nvPr/>
        </p:nvSpPr>
        <p:spPr bwMode="auto">
          <a:xfrm>
            <a:off x="-34925" y="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Summary of Clipper Circuits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51203" name="Picture 6" descr="fg02_088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630238"/>
            <a:ext cx="9037638" cy="5638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6"/>
          <p:cNvSpPr txBox="1">
            <a:spLocks noChangeArrowheads="1"/>
          </p:cNvSpPr>
          <p:nvPr/>
        </p:nvSpPr>
        <p:spPr bwMode="auto">
          <a:xfrm>
            <a:off x="-49213" y="26988"/>
            <a:ext cx="9144001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Summary of Clipper Circuits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52227" name="Picture 6" descr="fg02_08800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98513"/>
            <a:ext cx="8283575" cy="59531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6"/>
          <p:cNvSpPr txBox="1">
            <a:spLocks noChangeArrowheads="1"/>
          </p:cNvSpPr>
          <p:nvPr/>
        </p:nvSpPr>
        <p:spPr bwMode="auto">
          <a:xfrm>
            <a:off x="-58738" y="0"/>
            <a:ext cx="914400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2.9 Clampers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pic>
        <p:nvPicPr>
          <p:cNvPr id="53251" name="Picture 8" descr="fg02_089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918" y="3429001"/>
            <a:ext cx="3135986" cy="230553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10" descr="fg02_0920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8" b="50000"/>
          <a:stretch/>
        </p:blipFill>
        <p:spPr bwMode="auto">
          <a:xfrm>
            <a:off x="0" y="3429000"/>
            <a:ext cx="2633307" cy="2514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0" y="647700"/>
            <a:ext cx="91440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A clamper is a network constructed of a diode, a resistor, and a </a:t>
            </a:r>
            <a:r>
              <a:rPr lang="en-US" altLang="en-US" sz="2000" dirty="0">
                <a:solidFill>
                  <a:srgbClr val="FF0000"/>
                </a:solidFill>
              </a:rPr>
              <a:t>capacitor</a:t>
            </a:r>
            <a:r>
              <a:rPr lang="en-US" altLang="en-US" sz="2000" dirty="0"/>
              <a:t> that </a:t>
            </a:r>
            <a:r>
              <a:rPr lang="en-US" altLang="en-US" sz="2000" dirty="0">
                <a:solidFill>
                  <a:srgbClr val="FF0000"/>
                </a:solidFill>
              </a:rPr>
              <a:t>shifts a waveform to a different dc level </a:t>
            </a:r>
            <a:r>
              <a:rPr lang="en-US" altLang="en-US" sz="2000" dirty="0"/>
              <a:t>without changing the appearance of the applied signal.</a:t>
            </a:r>
          </a:p>
          <a:p>
            <a:pPr>
              <a:spcBef>
                <a:spcPct val="0"/>
              </a:spcBef>
            </a:pPr>
            <a:r>
              <a:rPr lang="en-US" altLang="en-US" sz="2000" dirty="0"/>
              <a:t>Clamping networks have a </a:t>
            </a:r>
            <a:r>
              <a:rPr lang="en-US" altLang="en-US" sz="2000" dirty="0">
                <a:solidFill>
                  <a:srgbClr val="FF0000"/>
                </a:solidFill>
              </a:rPr>
              <a:t>capacitor</a:t>
            </a:r>
            <a:r>
              <a:rPr lang="en-US" altLang="en-US" sz="2000" dirty="0"/>
              <a:t> connected directly from input to output with a resistive element in parallel with the output signal. 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 dirty="0"/>
              <a:t>The diode is also in parallel with the output signal but may or may not have a series dc supply as an added element. </a:t>
            </a:r>
          </a:p>
          <a:p>
            <a:pPr lvl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0000"/>
                </a:solidFill>
              </a:rPr>
              <a:t>Peak-peak or swing of input and output must be same</a:t>
            </a:r>
            <a:r>
              <a:rPr lang="en-US" altLang="en-US" sz="2000" dirty="0"/>
              <a:t>.</a:t>
            </a:r>
          </a:p>
        </p:txBody>
      </p:sp>
      <p:pic>
        <p:nvPicPr>
          <p:cNvPr id="9" name="Picture 10" descr="fg02_0920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455336" y="3429001"/>
            <a:ext cx="2688664" cy="26670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2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4375"/>
          </a:xfrm>
        </p:spPr>
        <p:txBody>
          <a:bodyPr/>
          <a:lstStyle/>
          <a:p>
            <a:r>
              <a:rPr lang="en-US" dirty="0"/>
              <a:t>EXAMPLE 2.1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6172200"/>
          </a:xfrm>
        </p:spPr>
        <p:txBody>
          <a:bodyPr/>
          <a:lstStyle/>
          <a:p>
            <a:r>
              <a:rPr lang="en-US" sz="2500" dirty="0"/>
              <a:t>For the series diode configuration of Fig. 2.3a, employing the diode characteristics of Fig. 2.3b, determine:</a:t>
            </a:r>
          </a:p>
          <a:p>
            <a:pPr marL="0" indent="0">
              <a:buNone/>
            </a:pPr>
            <a:r>
              <a:rPr lang="en-US" sz="2500" dirty="0"/>
              <a:t> </a:t>
            </a:r>
          </a:p>
          <a:p>
            <a:pPr marL="0" indent="0">
              <a:buNone/>
            </a:pPr>
            <a:r>
              <a:rPr lang="en-US" sz="25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" y="1524000"/>
            <a:ext cx="5019677" cy="27432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657601"/>
            <a:ext cx="4705350" cy="320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" y="4191000"/>
            <a:ext cx="4324352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87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6"/>
          <p:cNvSpPr txBox="1">
            <a:spLocks noChangeArrowheads="1"/>
          </p:cNvSpPr>
          <p:nvPr/>
        </p:nvSpPr>
        <p:spPr bwMode="auto">
          <a:xfrm>
            <a:off x="-58738" y="0"/>
            <a:ext cx="9144001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2.9 Clampers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pic>
        <p:nvPicPr>
          <p:cNvPr id="53251" name="Picture 8" descr="fg02_089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" y="646113"/>
            <a:ext cx="2932113" cy="20240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10" descr="fg02_092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71800"/>
            <a:ext cx="2133600" cy="3886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" y="2667000"/>
            <a:ext cx="2910022" cy="2021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984" y="646113"/>
            <a:ext cx="2928816" cy="186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146" y="4727695"/>
                <a:ext cx="4572000" cy="20313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en-US" dirty="0"/>
                  <a:t>Check in which cycle diode is FB/ON?</a:t>
                </a:r>
              </a:p>
              <a:p>
                <a:r>
                  <a:rPr lang="en-US" altLang="en-US" dirty="0">
                    <a:solidFill>
                      <a:srgbClr val="FF0000"/>
                    </a:solidFill>
                  </a:rPr>
                  <a:t>Positive half cycle.</a:t>
                </a:r>
              </a:p>
              <a:p>
                <a:pPr marL="342900" indent="-342900">
                  <a:buAutoNum type="arabicPeriod"/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Positive half cycle: </a:t>
                </a:r>
                <a:r>
                  <a:rPr lang="en-US" dirty="0"/>
                  <a:t>Capacitor charges. Diode FB/ON.</a:t>
                </a:r>
              </a:p>
              <a:p>
                <a:r>
                  <a:rPr lang="en-US" dirty="0"/>
                  <a:t>Find capacitor voltage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</m:t>
                    </m:r>
                  </m:oMath>
                </a14:m>
                <a:r>
                  <a:rPr lang="en-US" dirty="0"/>
                  <a:t>). Find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𝑜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KVL: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=0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↔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" y="4727695"/>
                <a:ext cx="4572000" cy="2031325"/>
              </a:xfrm>
              <a:prstGeom prst="rect">
                <a:avLst/>
              </a:prstGeom>
              <a:blipFill rotWithShape="1">
                <a:blip r:embed="rId6"/>
                <a:stretch>
                  <a:fillRect l="-1067" t="-1502" r="-1067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934258" y="2535842"/>
                <a:ext cx="6209741" cy="2031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Negative half cycle: </a:t>
                </a:r>
                <a:r>
                  <a:rPr lang="en-US" dirty="0"/>
                  <a:t>Capacitor discharges. Capacitor voltage and polarity will not change. </a:t>
                </a:r>
              </a:p>
              <a:p>
                <a:r>
                  <a:rPr lang="en-US" dirty="0"/>
                  <a:t>Diode RB/OFF. Find 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𝑜</m:t>
                          </m:r>
                        </m:sub>
                      </m:sSub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KVL: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𝑉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=0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↔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𝑜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−2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altLang="en-US" dirty="0">
                    <a:solidFill>
                      <a:srgbClr val="FF0000"/>
                    </a:solidFill>
                  </a:rPr>
                  <a:t>Peak-peak or swing of input and output</a:t>
                </a:r>
              </a:p>
              <a:p>
                <a:r>
                  <a:rPr lang="en-US" altLang="en-US" dirty="0">
                    <a:solidFill>
                      <a:srgbClr val="FF0000"/>
                    </a:solidFill>
                  </a:rPr>
                  <a:t>must be same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4258" y="2535842"/>
                <a:ext cx="6209741" cy="2031325"/>
              </a:xfrm>
              <a:prstGeom prst="rect">
                <a:avLst/>
              </a:prstGeom>
              <a:blipFill rotWithShape="1">
                <a:blip r:embed="rId7"/>
                <a:stretch>
                  <a:fillRect l="-785" t="-15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3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8" r="3355" b="18015"/>
          <a:stretch/>
        </p:blipFill>
        <p:spPr bwMode="auto">
          <a:xfrm>
            <a:off x="1" y="0"/>
            <a:ext cx="5422006" cy="2459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0"/>
            <a:ext cx="2971801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419601"/>
            <a:ext cx="2971801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4350"/>
            <a:ext cx="55721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6"/>
          <p:cNvSpPr txBox="1">
            <a:spLocks noChangeArrowheads="1"/>
          </p:cNvSpPr>
          <p:nvPr/>
        </p:nvSpPr>
        <p:spPr bwMode="auto">
          <a:xfrm>
            <a:off x="0" y="39688"/>
            <a:ext cx="9144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>
                <a:cs typeface="Arial" panose="020B0604020202020204" pitchFamily="34" charset="0"/>
              </a:rPr>
              <a:t>Summary of Clamper Circuits</a:t>
            </a:r>
            <a:endParaRPr lang="en-US" altLang="en-US" sz="1800">
              <a:cs typeface="Arial" panose="020B0604020202020204" pitchFamily="34" charset="0"/>
            </a:endParaRPr>
          </a:p>
        </p:txBody>
      </p:sp>
      <p:pic>
        <p:nvPicPr>
          <p:cNvPr id="56323" name="Picture 6" descr="fg02_100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838200"/>
            <a:ext cx="7931150" cy="5422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6"/>
          <p:cNvSpPr txBox="1">
            <a:spLocks noChangeArrowheads="1"/>
          </p:cNvSpPr>
          <p:nvPr/>
        </p:nvSpPr>
        <p:spPr bwMode="auto">
          <a:xfrm>
            <a:off x="0" y="10668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Biased Clamper Circuits with </a:t>
            </a:r>
            <a:r>
              <a:rPr lang="en-US" altLang="en-US" sz="3600" b="1">
                <a:cs typeface="Arial" panose="020B0604020202020204" pitchFamily="34" charset="0"/>
              </a:rPr>
              <a:t>sine input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sp>
        <p:nvSpPr>
          <p:cNvPr id="54275" name="Rectangle 12"/>
          <p:cNvSpPr>
            <a:spLocks noChangeArrowheads="1"/>
          </p:cNvSpPr>
          <p:nvPr/>
        </p:nvSpPr>
        <p:spPr bwMode="auto">
          <a:xfrm>
            <a:off x="876300" y="5248275"/>
            <a:ext cx="40767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FF66"/>
                </a:solidFill>
                <a:cs typeface="Arial" panose="020B0604020202020204" pitchFamily="34" charset="0"/>
              </a:rPr>
              <a:t>The DC source lets you adjust the DC camping level. </a:t>
            </a:r>
          </a:p>
        </p:txBody>
      </p:sp>
      <p:sp>
        <p:nvSpPr>
          <p:cNvPr id="54276" name="Rectangle 1"/>
          <p:cNvSpPr>
            <a:spLocks noChangeArrowheads="1"/>
          </p:cNvSpPr>
          <p:nvPr/>
        </p:nvSpPr>
        <p:spPr bwMode="auto">
          <a:xfrm>
            <a:off x="876300" y="2286000"/>
            <a:ext cx="4800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cs typeface="Arial" panose="020B0604020202020204" pitchFamily="34" charset="0"/>
              </a:rPr>
              <a:t>The input signal can be any type of waveform such as a sine, square, or triangle wave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4277" name="Picture 9" descr="Untitled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657600"/>
            <a:ext cx="2547938" cy="1384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11" descr="fg02_101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2419350"/>
            <a:ext cx="2146300" cy="3676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88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6"/>
          <p:cNvSpPr txBox="1">
            <a:spLocks noChangeArrowheads="1"/>
          </p:cNvSpPr>
          <p:nvPr/>
        </p:nvSpPr>
        <p:spPr bwMode="auto">
          <a:xfrm>
            <a:off x="0" y="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2.11 Zener Diodes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pic>
        <p:nvPicPr>
          <p:cNvPr id="58371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2009774"/>
            <a:ext cx="3752849" cy="2105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Rectangle 15"/>
          <p:cNvSpPr>
            <a:spLocks noChangeArrowheads="1"/>
          </p:cNvSpPr>
          <p:nvPr/>
        </p:nvSpPr>
        <p:spPr bwMode="auto">
          <a:xfrm>
            <a:off x="0" y="1905000"/>
            <a:ext cx="4191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i="1" dirty="0">
                <a:solidFill>
                  <a:schemeClr val="accent2"/>
                </a:solidFill>
                <a:cs typeface="Arial" panose="020B0604020202020204" pitchFamily="34" charset="0"/>
              </a:rPr>
              <a:t>The Zener is a diode that is operated in reverse bias at the Zener Voltage (</a:t>
            </a:r>
            <a:r>
              <a:rPr lang="en-US" altLang="en-US" sz="2400" i="1" dirty="0" err="1">
                <a:solidFill>
                  <a:schemeClr val="accent2"/>
                </a:solidFill>
                <a:cs typeface="Arial" panose="020B0604020202020204" pitchFamily="34" charset="0"/>
              </a:rPr>
              <a:t>V</a:t>
            </a:r>
            <a:r>
              <a:rPr lang="en-US" altLang="en-US" sz="2400" i="1" baseline="-25000" dirty="0" err="1">
                <a:solidFill>
                  <a:schemeClr val="accent2"/>
                </a:solidFill>
                <a:cs typeface="Arial" panose="020B0604020202020204" pitchFamily="34" charset="0"/>
              </a:rPr>
              <a:t>z</a:t>
            </a:r>
            <a:r>
              <a:rPr lang="en-US" altLang="en-US" sz="2400" i="1" dirty="0">
                <a:solidFill>
                  <a:schemeClr val="accent2"/>
                </a:solidFill>
                <a:cs typeface="Arial" panose="020B0604020202020204" pitchFamily="34" charset="0"/>
              </a:rPr>
              <a:t>). </a:t>
            </a:r>
          </a:p>
        </p:txBody>
      </p:sp>
      <p:sp>
        <p:nvSpPr>
          <p:cNvPr id="58373" name="Rectangle 18"/>
          <p:cNvSpPr txBox="1">
            <a:spLocks noChangeArrowheads="1"/>
          </p:cNvSpPr>
          <p:nvPr/>
        </p:nvSpPr>
        <p:spPr bwMode="auto">
          <a:xfrm>
            <a:off x="0" y="3206750"/>
            <a:ext cx="5283200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cs typeface="Arial" panose="020B0604020202020204" pitchFamily="34" charset="0"/>
              </a:rPr>
              <a:t>RB: When  </a:t>
            </a:r>
            <a:r>
              <a:rPr lang="en-US" altLang="en-US" sz="2000" b="1" i="1" dirty="0">
                <a:cs typeface="Arial" panose="020B0604020202020204" pitchFamily="34" charset="0"/>
              </a:rPr>
              <a:t>V</a:t>
            </a:r>
            <a:r>
              <a:rPr lang="en-US" altLang="en-US" sz="2000" b="1" i="1" baseline="-25000" dirty="0">
                <a:cs typeface="Arial" panose="020B0604020202020204" pitchFamily="34" charset="0"/>
              </a:rPr>
              <a:t>i</a:t>
            </a:r>
            <a:r>
              <a:rPr lang="en-US" altLang="en-US" sz="2000" b="1" dirty="0"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cs typeface="Arial" panose="020B0604020202020204" pitchFamily="34" charset="0"/>
                <a:sym typeface="Symbol" panose="05050102010706020507" pitchFamily="18" charset="2"/>
              </a:rPr>
              <a:t></a:t>
            </a:r>
            <a:r>
              <a:rPr lang="en-US" altLang="en-US" sz="2000" b="1" dirty="0">
                <a:cs typeface="Arial" panose="020B0604020202020204" pitchFamily="34" charset="0"/>
              </a:rPr>
              <a:t> </a:t>
            </a:r>
            <a:r>
              <a:rPr lang="en-US" altLang="en-US" sz="2000" b="1" i="1" dirty="0">
                <a:cs typeface="Arial" panose="020B0604020202020204" pitchFamily="34" charset="0"/>
              </a:rPr>
              <a:t>V</a:t>
            </a:r>
            <a:r>
              <a:rPr lang="en-US" altLang="en-US" sz="2000" b="1" i="1" baseline="-25000" dirty="0">
                <a:cs typeface="Arial" panose="020B0604020202020204" pitchFamily="34" charset="0"/>
              </a:rPr>
              <a:t>Z</a:t>
            </a:r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cs typeface="Arial" panose="020B0604020202020204" pitchFamily="34" charset="0"/>
              </a:rPr>
              <a:t> The Zener is on</a:t>
            </a:r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cs typeface="Arial" panose="020B0604020202020204" pitchFamily="34" charset="0"/>
              </a:rPr>
              <a:t> Voltage across the Zener is </a:t>
            </a:r>
            <a:r>
              <a:rPr lang="en-US" altLang="en-US" sz="2000" i="1" dirty="0">
                <a:cs typeface="Arial" panose="020B0604020202020204" pitchFamily="34" charset="0"/>
              </a:rPr>
              <a:t>V</a:t>
            </a:r>
            <a:r>
              <a:rPr lang="en-US" altLang="en-US" sz="2000" i="1" baseline="-25000" dirty="0">
                <a:cs typeface="Arial" panose="020B0604020202020204" pitchFamily="34" charset="0"/>
              </a:rPr>
              <a:t>Z</a:t>
            </a:r>
            <a:endParaRPr lang="en-US" altLang="en-US" sz="2000" i="1" dirty="0">
              <a:cs typeface="Arial" panose="020B0604020202020204" pitchFamily="34" charset="0"/>
            </a:endParaRPr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cs typeface="Arial" panose="020B0604020202020204" pitchFamily="34" charset="0"/>
              </a:rPr>
              <a:t> Zener current: </a:t>
            </a:r>
            <a:r>
              <a:rPr lang="en-US" altLang="en-US" sz="2000" i="1" dirty="0">
                <a:cs typeface="Arial" panose="020B0604020202020204" pitchFamily="34" charset="0"/>
              </a:rPr>
              <a:t>I</a:t>
            </a:r>
            <a:r>
              <a:rPr lang="en-US" altLang="en-US" sz="2000" i="1" baseline="-25000" dirty="0">
                <a:cs typeface="Arial" panose="020B0604020202020204" pitchFamily="34" charset="0"/>
              </a:rPr>
              <a:t>Z</a:t>
            </a:r>
            <a:r>
              <a:rPr lang="en-US" altLang="en-US" sz="2000" i="1" dirty="0">
                <a:cs typeface="Arial" panose="020B0604020202020204" pitchFamily="34" charset="0"/>
              </a:rPr>
              <a:t> </a:t>
            </a:r>
            <a:r>
              <a:rPr lang="en-US" altLang="en-US" sz="2000" dirty="0">
                <a:cs typeface="Arial" panose="020B0604020202020204" pitchFamily="34" charset="0"/>
              </a:rPr>
              <a:t>= </a:t>
            </a:r>
            <a:r>
              <a:rPr lang="en-US" altLang="en-US" sz="2000" i="1" dirty="0">
                <a:cs typeface="Arial" panose="020B0604020202020204" pitchFamily="34" charset="0"/>
              </a:rPr>
              <a:t>I</a:t>
            </a:r>
            <a:r>
              <a:rPr lang="en-US" altLang="en-US" sz="2000" i="1" baseline="-25000" dirty="0">
                <a:cs typeface="Arial" panose="020B0604020202020204" pitchFamily="34" charset="0"/>
              </a:rPr>
              <a:t>R</a:t>
            </a:r>
            <a:r>
              <a:rPr lang="en-US" altLang="en-US" sz="2000" dirty="0">
                <a:cs typeface="Arial" panose="020B0604020202020204" pitchFamily="34" charset="0"/>
              </a:rPr>
              <a:t> – </a:t>
            </a:r>
            <a:r>
              <a:rPr lang="en-US" altLang="en-US" sz="2000" i="1" dirty="0">
                <a:cs typeface="Arial" panose="020B0604020202020204" pitchFamily="34" charset="0"/>
              </a:rPr>
              <a:t>I</a:t>
            </a:r>
            <a:r>
              <a:rPr lang="en-US" altLang="en-US" sz="2000" i="1" baseline="-25000" dirty="0">
                <a:cs typeface="Arial" panose="020B0604020202020204" pitchFamily="34" charset="0"/>
              </a:rPr>
              <a:t>RL</a:t>
            </a:r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cs typeface="Arial" panose="020B0604020202020204" pitchFamily="34" charset="0"/>
              </a:rPr>
              <a:t> The Zener Power: </a:t>
            </a:r>
            <a:r>
              <a:rPr lang="en-US" altLang="en-US" sz="2000" i="1" dirty="0">
                <a:cs typeface="Arial" panose="020B0604020202020204" pitchFamily="34" charset="0"/>
              </a:rPr>
              <a:t>P</a:t>
            </a:r>
            <a:r>
              <a:rPr lang="en-US" altLang="en-US" sz="2000" i="1" baseline="-25000" dirty="0">
                <a:cs typeface="Arial" panose="020B0604020202020204" pitchFamily="34" charset="0"/>
              </a:rPr>
              <a:t>Z</a:t>
            </a:r>
            <a:r>
              <a:rPr lang="en-US" altLang="en-US" sz="2000" dirty="0">
                <a:cs typeface="Arial" panose="020B0604020202020204" pitchFamily="34" charset="0"/>
              </a:rPr>
              <a:t> = </a:t>
            </a:r>
            <a:r>
              <a:rPr lang="en-US" altLang="en-US" sz="2000" i="1" dirty="0">
                <a:cs typeface="Arial" panose="020B0604020202020204" pitchFamily="34" charset="0"/>
              </a:rPr>
              <a:t>V</a:t>
            </a:r>
            <a:r>
              <a:rPr lang="en-US" altLang="en-US" sz="2000" i="1" baseline="-25000" dirty="0">
                <a:cs typeface="Arial" panose="020B0604020202020204" pitchFamily="34" charset="0"/>
              </a:rPr>
              <a:t>Z</a:t>
            </a:r>
            <a:r>
              <a:rPr lang="en-US" altLang="en-US" sz="2000" i="1" dirty="0">
                <a:cs typeface="Arial" panose="020B0604020202020204" pitchFamily="34" charset="0"/>
              </a:rPr>
              <a:t>I</a:t>
            </a:r>
            <a:r>
              <a:rPr lang="en-US" altLang="en-US" sz="2000" i="1" baseline="-25000" dirty="0">
                <a:cs typeface="Arial" panose="020B0604020202020204" pitchFamily="34" charset="0"/>
              </a:rPr>
              <a:t>Z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en-US" sz="2000" i="1" baseline="-25000" dirty="0"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sz="2000" b="1" dirty="0">
                <a:cs typeface="Arial" panose="020B0604020202020204" pitchFamily="34" charset="0"/>
              </a:rPr>
              <a:t>RB: When </a:t>
            </a:r>
            <a:r>
              <a:rPr lang="en-US" altLang="en-US" sz="2000" b="1" i="1" dirty="0">
                <a:cs typeface="Arial" panose="020B0604020202020204" pitchFamily="34" charset="0"/>
              </a:rPr>
              <a:t>V</a:t>
            </a:r>
            <a:r>
              <a:rPr lang="en-US" altLang="en-US" sz="2000" b="1" i="1" baseline="-25000" dirty="0">
                <a:cs typeface="Arial" panose="020B0604020202020204" pitchFamily="34" charset="0"/>
              </a:rPr>
              <a:t>i</a:t>
            </a:r>
            <a:r>
              <a:rPr lang="en-US" altLang="en-US" sz="2000" b="1" i="1" dirty="0">
                <a:cs typeface="Arial" panose="020B0604020202020204" pitchFamily="34" charset="0"/>
              </a:rPr>
              <a:t> </a:t>
            </a:r>
            <a:r>
              <a:rPr lang="en-US" altLang="en-US" sz="2000" b="1" dirty="0">
                <a:cs typeface="Arial" panose="020B0604020202020204" pitchFamily="34" charset="0"/>
              </a:rPr>
              <a:t>&lt; </a:t>
            </a:r>
            <a:r>
              <a:rPr lang="en-US" altLang="en-US" sz="2000" b="1" i="1" dirty="0">
                <a:cs typeface="Arial" panose="020B0604020202020204" pitchFamily="34" charset="0"/>
              </a:rPr>
              <a:t>V</a:t>
            </a:r>
            <a:r>
              <a:rPr lang="en-US" altLang="en-US" sz="2000" b="1" i="1" baseline="-25000" dirty="0">
                <a:cs typeface="Arial" panose="020B0604020202020204" pitchFamily="34" charset="0"/>
              </a:rPr>
              <a:t>Z</a:t>
            </a:r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cs typeface="Arial" panose="020B0604020202020204" pitchFamily="34" charset="0"/>
              </a:rPr>
              <a:t> The Zener is off</a:t>
            </a:r>
          </a:p>
          <a:p>
            <a:pPr lvl="1">
              <a:lnSpc>
                <a:spcPct val="90000"/>
              </a:lnSpc>
              <a:buFontTx/>
              <a:buChar char="•"/>
            </a:pPr>
            <a:r>
              <a:rPr lang="en-US" altLang="en-US" sz="2000" dirty="0">
                <a:cs typeface="Arial" panose="020B0604020202020204" pitchFamily="34" charset="0"/>
              </a:rPr>
              <a:t> The Zener acts as an open circuit</a:t>
            </a:r>
          </a:p>
        </p:txBody>
      </p:sp>
      <p:pic>
        <p:nvPicPr>
          <p:cNvPr id="58374" name="Picture 9" descr="fg02_112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114800"/>
            <a:ext cx="3733800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0052" y="622382"/>
            <a:ext cx="91740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i="1" dirty="0">
                <a:solidFill>
                  <a:srgbClr val="FF0000"/>
                </a:solidFill>
                <a:cs typeface="Arial" panose="020B0604020202020204" pitchFamily="34" charset="0"/>
              </a:rPr>
              <a:t>Zener diode works exactly similar as Semiconductor diode in Forward Bias (FB) </a:t>
            </a: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706562"/>
          </a:xfrm>
        </p:spPr>
        <p:txBody>
          <a:bodyPr/>
          <a:lstStyle/>
          <a:p>
            <a:r>
              <a:rPr lang="en-US" altLang="en-US" dirty="0"/>
              <a:t> Approximate equivalent circuits for </a:t>
            </a:r>
            <a:br>
              <a:rPr lang="en-US" altLang="en-US" dirty="0"/>
            </a:br>
            <a:r>
              <a:rPr lang="en-US" altLang="en-US" dirty="0"/>
              <a:t>the Zener diode in the three possible </a:t>
            </a:r>
            <a:br>
              <a:rPr lang="en-US" altLang="en-US" dirty="0"/>
            </a:br>
            <a:r>
              <a:rPr lang="en-US" altLang="en-US" dirty="0"/>
              <a:t>regions of application</a:t>
            </a:r>
          </a:p>
        </p:txBody>
      </p:sp>
      <p:pic>
        <p:nvPicPr>
          <p:cNvPr id="59395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2057399"/>
            <a:ext cx="6473825" cy="4191001"/>
          </a:xfrm>
        </p:spPr>
      </p:pic>
      <p:sp>
        <p:nvSpPr>
          <p:cNvPr id="2" name="Rectangle 1"/>
          <p:cNvSpPr/>
          <p:nvPr/>
        </p:nvSpPr>
        <p:spPr>
          <a:xfrm>
            <a:off x="4648200" y="2590800"/>
            <a:ext cx="2743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i="1" dirty="0">
                <a:solidFill>
                  <a:srgbClr val="FF0000"/>
                </a:solidFill>
                <a:cs typeface="Arial" panose="020B0604020202020204" pitchFamily="34" charset="0"/>
              </a:rPr>
              <a:t>Forward Bias (FB)</a:t>
            </a:r>
          </a:p>
        </p:txBody>
      </p:sp>
      <p:sp>
        <p:nvSpPr>
          <p:cNvPr id="5" name="Rectangle 4"/>
          <p:cNvSpPr/>
          <p:nvPr/>
        </p:nvSpPr>
        <p:spPr>
          <a:xfrm>
            <a:off x="1447800" y="2057400"/>
            <a:ext cx="274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i="1" dirty="0">
                <a:solidFill>
                  <a:srgbClr val="FF0000"/>
                </a:solidFill>
                <a:cs typeface="Arial" panose="020B0604020202020204" pitchFamily="34" charset="0"/>
              </a:rPr>
              <a:t>Reverse Bias (RB): OFF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0200" y="5646003"/>
            <a:ext cx="2743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sz="2400" i="1" dirty="0">
                <a:solidFill>
                  <a:srgbClr val="FF0000"/>
                </a:solidFill>
                <a:cs typeface="Arial" panose="020B0604020202020204" pitchFamily="34" charset="0"/>
              </a:rPr>
              <a:t>Reverse Bias (RB): ON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228600"/>
            <a:ext cx="6465888" cy="119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66875"/>
            <a:ext cx="1912938" cy="425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66875"/>
            <a:ext cx="6464300" cy="438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0"/>
          <a:stretch/>
        </p:blipFill>
        <p:spPr bwMode="auto">
          <a:xfrm>
            <a:off x="0" y="0"/>
            <a:ext cx="6705600" cy="73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3367800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05376"/>
            <a:ext cx="3352800" cy="66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68950"/>
            <a:ext cx="3352800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Picture 7" descr="Screen Clippi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47"/>
          <a:stretch/>
        </p:blipFill>
        <p:spPr bwMode="auto">
          <a:xfrm>
            <a:off x="0" y="762000"/>
            <a:ext cx="3367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00"/>
          <a:stretch/>
        </p:blipFill>
        <p:spPr bwMode="auto">
          <a:xfrm>
            <a:off x="0" y="0"/>
            <a:ext cx="6705600" cy="73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12"/>
          <a:stretch/>
        </p:blipFill>
        <p:spPr bwMode="auto">
          <a:xfrm>
            <a:off x="-11065" y="762000"/>
            <a:ext cx="3851766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399"/>
            <a:ext cx="3209925" cy="57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79634"/>
            <a:ext cx="3962400" cy="224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6027738"/>
            <a:ext cx="39814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82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3357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962400"/>
            <a:ext cx="5219700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75" y="3962400"/>
            <a:ext cx="40481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888" y="5562600"/>
            <a:ext cx="25241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 rot="-5400000">
            <a:off x="-1504949" y="2541587"/>
            <a:ext cx="37893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CC0000"/>
                </a:solidFill>
                <a:latin typeface="Times New Roman" panose="02020603050405020304" pitchFamily="18" charset="0"/>
              </a:rPr>
              <a:t>Forward current in mA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1266825" y="549275"/>
            <a:ext cx="4143375" cy="4448175"/>
            <a:chOff x="1355" y="696"/>
            <a:chExt cx="2610" cy="2802"/>
          </a:xfrm>
        </p:grpSpPr>
        <p:sp>
          <p:nvSpPr>
            <p:cNvPr id="11321" name="Line 4"/>
            <p:cNvSpPr>
              <a:spLocks noChangeShapeType="1"/>
            </p:cNvSpPr>
            <p:nvPr/>
          </p:nvSpPr>
          <p:spPr bwMode="auto">
            <a:xfrm>
              <a:off x="1355" y="696"/>
              <a:ext cx="0" cy="28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2" name="Line 5"/>
            <p:cNvSpPr>
              <a:spLocks noChangeShapeType="1"/>
            </p:cNvSpPr>
            <p:nvPr/>
          </p:nvSpPr>
          <p:spPr bwMode="auto">
            <a:xfrm>
              <a:off x="1355" y="696"/>
              <a:ext cx="26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3" name="Line 6"/>
            <p:cNvSpPr>
              <a:spLocks noChangeShapeType="1"/>
            </p:cNvSpPr>
            <p:nvPr/>
          </p:nvSpPr>
          <p:spPr bwMode="auto">
            <a:xfrm>
              <a:off x="1355" y="1046"/>
              <a:ext cx="26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4" name="Line 7"/>
            <p:cNvSpPr>
              <a:spLocks noChangeShapeType="1"/>
            </p:cNvSpPr>
            <p:nvPr/>
          </p:nvSpPr>
          <p:spPr bwMode="auto">
            <a:xfrm>
              <a:off x="1355" y="1394"/>
              <a:ext cx="26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5" name="Line 8"/>
            <p:cNvSpPr>
              <a:spLocks noChangeShapeType="1"/>
            </p:cNvSpPr>
            <p:nvPr/>
          </p:nvSpPr>
          <p:spPr bwMode="auto">
            <a:xfrm>
              <a:off x="1355" y="1745"/>
              <a:ext cx="26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6" name="Line 9"/>
            <p:cNvSpPr>
              <a:spLocks noChangeShapeType="1"/>
            </p:cNvSpPr>
            <p:nvPr/>
          </p:nvSpPr>
          <p:spPr bwMode="auto">
            <a:xfrm>
              <a:off x="1355" y="2096"/>
              <a:ext cx="26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7" name="Line 10"/>
            <p:cNvSpPr>
              <a:spLocks noChangeShapeType="1"/>
            </p:cNvSpPr>
            <p:nvPr/>
          </p:nvSpPr>
          <p:spPr bwMode="auto">
            <a:xfrm>
              <a:off x="1355" y="2437"/>
              <a:ext cx="26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8" name="Line 11"/>
            <p:cNvSpPr>
              <a:spLocks noChangeShapeType="1"/>
            </p:cNvSpPr>
            <p:nvPr/>
          </p:nvSpPr>
          <p:spPr bwMode="auto">
            <a:xfrm>
              <a:off x="1355" y="2788"/>
              <a:ext cx="26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9" name="Line 12"/>
            <p:cNvSpPr>
              <a:spLocks noChangeShapeType="1"/>
            </p:cNvSpPr>
            <p:nvPr/>
          </p:nvSpPr>
          <p:spPr bwMode="auto">
            <a:xfrm>
              <a:off x="1355" y="3148"/>
              <a:ext cx="26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30" name="Line 13"/>
            <p:cNvSpPr>
              <a:spLocks noChangeShapeType="1"/>
            </p:cNvSpPr>
            <p:nvPr/>
          </p:nvSpPr>
          <p:spPr bwMode="auto">
            <a:xfrm>
              <a:off x="1355" y="3498"/>
              <a:ext cx="26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31" name="Line 14"/>
            <p:cNvSpPr>
              <a:spLocks noChangeShapeType="1"/>
            </p:cNvSpPr>
            <p:nvPr/>
          </p:nvSpPr>
          <p:spPr bwMode="auto">
            <a:xfrm flipV="1">
              <a:off x="1790" y="696"/>
              <a:ext cx="0" cy="28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32" name="Line 15"/>
            <p:cNvSpPr>
              <a:spLocks noChangeShapeType="1"/>
            </p:cNvSpPr>
            <p:nvPr/>
          </p:nvSpPr>
          <p:spPr bwMode="auto">
            <a:xfrm flipV="1">
              <a:off x="2225" y="696"/>
              <a:ext cx="0" cy="28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33" name="Line 16"/>
            <p:cNvSpPr>
              <a:spLocks noChangeShapeType="1"/>
            </p:cNvSpPr>
            <p:nvPr/>
          </p:nvSpPr>
          <p:spPr bwMode="auto">
            <a:xfrm flipV="1">
              <a:off x="2660" y="696"/>
              <a:ext cx="0" cy="28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34" name="Line 17"/>
            <p:cNvSpPr>
              <a:spLocks noChangeShapeType="1"/>
            </p:cNvSpPr>
            <p:nvPr/>
          </p:nvSpPr>
          <p:spPr bwMode="auto">
            <a:xfrm flipV="1">
              <a:off x="3095" y="696"/>
              <a:ext cx="0" cy="28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35" name="Line 18"/>
            <p:cNvSpPr>
              <a:spLocks noChangeShapeType="1"/>
            </p:cNvSpPr>
            <p:nvPr/>
          </p:nvSpPr>
          <p:spPr bwMode="auto">
            <a:xfrm flipV="1">
              <a:off x="3530" y="696"/>
              <a:ext cx="0" cy="28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36" name="Line 19"/>
            <p:cNvSpPr>
              <a:spLocks noChangeShapeType="1"/>
            </p:cNvSpPr>
            <p:nvPr/>
          </p:nvSpPr>
          <p:spPr bwMode="auto">
            <a:xfrm flipV="1">
              <a:off x="3965" y="696"/>
              <a:ext cx="0" cy="28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68" name="Text Box 20"/>
          <p:cNvSpPr txBox="1">
            <a:spLocks noChangeArrowheads="1"/>
          </p:cNvSpPr>
          <p:nvPr/>
        </p:nvSpPr>
        <p:spPr bwMode="auto">
          <a:xfrm>
            <a:off x="1109663" y="506095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1269" name="Text Box 21"/>
          <p:cNvSpPr txBox="1">
            <a:spLocks noChangeArrowheads="1"/>
          </p:cNvSpPr>
          <p:nvPr/>
        </p:nvSpPr>
        <p:spPr bwMode="auto">
          <a:xfrm>
            <a:off x="2479675" y="5065713"/>
            <a:ext cx="3397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5</a:t>
            </a:r>
          </a:p>
        </p:txBody>
      </p:sp>
      <p:sp>
        <p:nvSpPr>
          <p:cNvPr id="11270" name="Text Box 22"/>
          <p:cNvSpPr txBox="1">
            <a:spLocks noChangeArrowheads="1"/>
          </p:cNvSpPr>
          <p:nvPr/>
        </p:nvSpPr>
        <p:spPr bwMode="auto">
          <a:xfrm>
            <a:off x="3786188" y="5065713"/>
            <a:ext cx="4921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10</a:t>
            </a:r>
          </a:p>
        </p:txBody>
      </p:sp>
      <p:sp>
        <p:nvSpPr>
          <p:cNvPr id="11271" name="Text Box 23"/>
          <p:cNvSpPr txBox="1">
            <a:spLocks noChangeArrowheads="1"/>
          </p:cNvSpPr>
          <p:nvPr/>
        </p:nvSpPr>
        <p:spPr bwMode="auto">
          <a:xfrm>
            <a:off x="5135563" y="5081588"/>
            <a:ext cx="4921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15</a:t>
            </a:r>
          </a:p>
        </p:txBody>
      </p:sp>
      <p:sp>
        <p:nvSpPr>
          <p:cNvPr id="11272" name="Text Box 24"/>
          <p:cNvSpPr txBox="1">
            <a:spLocks noChangeArrowheads="1"/>
          </p:cNvSpPr>
          <p:nvPr/>
        </p:nvSpPr>
        <p:spPr bwMode="auto">
          <a:xfrm>
            <a:off x="808038" y="47355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11273" name="Text Box 25"/>
          <p:cNvSpPr txBox="1">
            <a:spLocks noChangeArrowheads="1"/>
          </p:cNvSpPr>
          <p:nvPr/>
        </p:nvSpPr>
        <p:spPr bwMode="auto">
          <a:xfrm>
            <a:off x="695325" y="4211638"/>
            <a:ext cx="568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rPr>
              <a:t>2.5</a:t>
            </a:r>
          </a:p>
        </p:txBody>
      </p:sp>
      <p:sp>
        <p:nvSpPr>
          <p:cNvPr id="11274" name="Text Box 26"/>
          <p:cNvSpPr txBox="1">
            <a:spLocks noChangeArrowheads="1"/>
          </p:cNvSpPr>
          <p:nvPr/>
        </p:nvSpPr>
        <p:spPr bwMode="auto">
          <a:xfrm>
            <a:off x="711200" y="3643313"/>
            <a:ext cx="568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rPr>
              <a:t>5.0</a:t>
            </a:r>
          </a:p>
        </p:txBody>
      </p:sp>
      <p:sp>
        <p:nvSpPr>
          <p:cNvPr id="11275" name="Text Box 27"/>
          <p:cNvSpPr txBox="1">
            <a:spLocks noChangeArrowheads="1"/>
          </p:cNvSpPr>
          <p:nvPr/>
        </p:nvSpPr>
        <p:spPr bwMode="auto">
          <a:xfrm>
            <a:off x="692150" y="3090863"/>
            <a:ext cx="568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rPr>
              <a:t>7.5</a:t>
            </a:r>
          </a:p>
        </p:txBody>
      </p:sp>
      <p:sp>
        <p:nvSpPr>
          <p:cNvPr id="11276" name="Text Box 28"/>
          <p:cNvSpPr txBox="1">
            <a:spLocks noChangeArrowheads="1"/>
          </p:cNvSpPr>
          <p:nvPr/>
        </p:nvSpPr>
        <p:spPr bwMode="auto">
          <a:xfrm>
            <a:off x="633413" y="2538413"/>
            <a:ext cx="723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rPr>
              <a:t>10.0</a:t>
            </a:r>
          </a:p>
        </p:txBody>
      </p:sp>
      <p:sp>
        <p:nvSpPr>
          <p:cNvPr id="11277" name="Text Box 29"/>
          <p:cNvSpPr txBox="1">
            <a:spLocks noChangeArrowheads="1"/>
          </p:cNvSpPr>
          <p:nvPr/>
        </p:nvSpPr>
        <p:spPr bwMode="auto">
          <a:xfrm>
            <a:off x="642938" y="1984375"/>
            <a:ext cx="723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rPr>
              <a:t>12.5</a:t>
            </a:r>
          </a:p>
        </p:txBody>
      </p:sp>
      <p:sp>
        <p:nvSpPr>
          <p:cNvPr id="11278" name="Text Box 30"/>
          <p:cNvSpPr txBox="1">
            <a:spLocks noChangeArrowheads="1"/>
          </p:cNvSpPr>
          <p:nvPr/>
        </p:nvSpPr>
        <p:spPr bwMode="auto">
          <a:xfrm>
            <a:off x="646113" y="1427163"/>
            <a:ext cx="723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rPr>
              <a:t>15.0</a:t>
            </a:r>
          </a:p>
        </p:txBody>
      </p:sp>
      <p:sp>
        <p:nvSpPr>
          <p:cNvPr id="11279" name="Text Box 31"/>
          <p:cNvSpPr txBox="1">
            <a:spLocks noChangeArrowheads="1"/>
          </p:cNvSpPr>
          <p:nvPr/>
        </p:nvSpPr>
        <p:spPr bwMode="auto">
          <a:xfrm>
            <a:off x="635000" y="874713"/>
            <a:ext cx="723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rPr>
              <a:t>17.5</a:t>
            </a:r>
          </a:p>
        </p:txBody>
      </p:sp>
      <p:sp>
        <p:nvSpPr>
          <p:cNvPr id="11280" name="Text Box 32"/>
          <p:cNvSpPr txBox="1">
            <a:spLocks noChangeArrowheads="1"/>
          </p:cNvSpPr>
          <p:nvPr/>
        </p:nvSpPr>
        <p:spPr bwMode="auto">
          <a:xfrm>
            <a:off x="638175" y="322263"/>
            <a:ext cx="723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CC0000"/>
                </a:solidFill>
                <a:latin typeface="Times New Roman" panose="02020603050405020304" pitchFamily="18" charset="0"/>
              </a:rPr>
              <a:t>20.0</a:t>
            </a:r>
          </a:p>
        </p:txBody>
      </p:sp>
      <p:sp>
        <p:nvSpPr>
          <p:cNvPr id="11281" name="Freeform 33"/>
          <p:cNvSpPr>
            <a:spLocks/>
          </p:cNvSpPr>
          <p:nvPr/>
        </p:nvSpPr>
        <p:spPr bwMode="auto">
          <a:xfrm>
            <a:off x="1277938" y="533400"/>
            <a:ext cx="2500312" cy="4473575"/>
          </a:xfrm>
          <a:custGeom>
            <a:avLst/>
            <a:gdLst>
              <a:gd name="T0" fmla="*/ 0 w 1395"/>
              <a:gd name="T1" fmla="*/ 2147483646 h 2810"/>
              <a:gd name="T2" fmla="*/ 2147483646 w 1395"/>
              <a:gd name="T3" fmla="*/ 2147483646 h 2810"/>
              <a:gd name="T4" fmla="*/ 2147483646 w 1395"/>
              <a:gd name="T5" fmla="*/ 2147483646 h 2810"/>
              <a:gd name="T6" fmla="*/ 2147483646 w 1395"/>
              <a:gd name="T7" fmla="*/ 2147483646 h 2810"/>
              <a:gd name="T8" fmla="*/ 2147483646 w 1395"/>
              <a:gd name="T9" fmla="*/ 2147483646 h 2810"/>
              <a:gd name="T10" fmla="*/ 2147483646 w 1395"/>
              <a:gd name="T11" fmla="*/ 0 h 281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395" h="2810">
                <a:moveTo>
                  <a:pt x="0" y="2803"/>
                </a:moveTo>
                <a:cubicBezTo>
                  <a:pt x="288" y="2806"/>
                  <a:pt x="577" y="2810"/>
                  <a:pt x="723" y="2803"/>
                </a:cubicBezTo>
                <a:cubicBezTo>
                  <a:pt x="870" y="2796"/>
                  <a:pt x="834" y="2792"/>
                  <a:pt x="880" y="2761"/>
                </a:cubicBezTo>
                <a:cubicBezTo>
                  <a:pt x="926" y="2730"/>
                  <a:pt x="959" y="2721"/>
                  <a:pt x="998" y="2616"/>
                </a:cubicBezTo>
                <a:cubicBezTo>
                  <a:pt x="1037" y="2511"/>
                  <a:pt x="1050" y="2566"/>
                  <a:pt x="1116" y="2130"/>
                </a:cubicBezTo>
                <a:cubicBezTo>
                  <a:pt x="1182" y="1694"/>
                  <a:pt x="1290" y="849"/>
                  <a:pt x="1395" y="0"/>
                </a:cubicBez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2" name="Text Box 38"/>
          <p:cNvSpPr txBox="1">
            <a:spLocks noChangeArrowheads="1"/>
          </p:cNvSpPr>
          <p:nvPr/>
        </p:nvSpPr>
        <p:spPr bwMode="auto">
          <a:xfrm>
            <a:off x="1624013" y="5441950"/>
            <a:ext cx="3590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CC0000"/>
                </a:solidFill>
                <a:latin typeface="Times New Roman" panose="02020603050405020304" pitchFamily="18" charset="0"/>
              </a:rPr>
              <a:t>Source voltage in volts</a:t>
            </a:r>
          </a:p>
        </p:txBody>
      </p:sp>
      <p:sp>
        <p:nvSpPr>
          <p:cNvPr id="21543" name="Line 39"/>
          <p:cNvSpPr>
            <a:spLocks noChangeShapeType="1"/>
          </p:cNvSpPr>
          <p:nvPr/>
        </p:nvSpPr>
        <p:spPr bwMode="auto">
          <a:xfrm>
            <a:off x="1273175" y="1662113"/>
            <a:ext cx="4133850" cy="33353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4" name="Text Box 40"/>
          <p:cNvSpPr txBox="1">
            <a:spLocks noChangeArrowheads="1"/>
          </p:cNvSpPr>
          <p:nvPr/>
        </p:nvSpPr>
        <p:spPr bwMode="auto">
          <a:xfrm>
            <a:off x="5532438" y="3246438"/>
            <a:ext cx="102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I</a:t>
            </a:r>
            <a:r>
              <a:rPr lang="en-US" altLang="en-US" sz="2400" b="1" baseline="-25000">
                <a:latin typeface="Times New Roman" panose="02020603050405020304" pitchFamily="18" charset="0"/>
              </a:rPr>
              <a:t>SAT</a:t>
            </a:r>
            <a:r>
              <a:rPr lang="en-US" altLang="en-US" sz="2400" b="1">
                <a:latin typeface="Times New Roman" panose="02020603050405020304" pitchFamily="18" charset="0"/>
              </a:rPr>
              <a:t>  =</a:t>
            </a:r>
          </a:p>
        </p:txBody>
      </p:sp>
      <p:grpSp>
        <p:nvGrpSpPr>
          <p:cNvPr id="11285" name="Group 41"/>
          <p:cNvGrpSpPr>
            <a:grpSpLocks/>
          </p:cNvGrpSpPr>
          <p:nvPr/>
        </p:nvGrpSpPr>
        <p:grpSpPr bwMode="auto">
          <a:xfrm rot="16200000" flipH="1">
            <a:off x="6361907" y="1350168"/>
            <a:ext cx="482600" cy="614363"/>
            <a:chOff x="864" y="1152"/>
            <a:chExt cx="417" cy="480"/>
          </a:xfrm>
        </p:grpSpPr>
        <p:sp>
          <p:nvSpPr>
            <p:cNvPr id="11317" name="Line 42"/>
            <p:cNvSpPr>
              <a:spLocks noChangeShapeType="1"/>
            </p:cNvSpPr>
            <p:nvPr/>
          </p:nvSpPr>
          <p:spPr bwMode="auto">
            <a:xfrm>
              <a:off x="864" y="1152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8" name="Line 43"/>
            <p:cNvSpPr>
              <a:spLocks noChangeShapeType="1"/>
            </p:cNvSpPr>
            <p:nvPr/>
          </p:nvSpPr>
          <p:spPr bwMode="auto">
            <a:xfrm>
              <a:off x="1152" y="1152"/>
              <a:ext cx="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9" name="Line 44"/>
            <p:cNvSpPr>
              <a:spLocks noChangeShapeType="1"/>
            </p:cNvSpPr>
            <p:nvPr/>
          </p:nvSpPr>
          <p:spPr bwMode="auto">
            <a:xfrm>
              <a:off x="1281" y="1248"/>
              <a:ext cx="0" cy="3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20" name="Line 45"/>
            <p:cNvSpPr>
              <a:spLocks noChangeShapeType="1"/>
            </p:cNvSpPr>
            <p:nvPr/>
          </p:nvSpPr>
          <p:spPr bwMode="auto">
            <a:xfrm>
              <a:off x="1008" y="1248"/>
              <a:ext cx="0" cy="30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286" name="Group 46"/>
          <p:cNvGrpSpPr>
            <a:grpSpLocks/>
          </p:cNvGrpSpPr>
          <p:nvPr/>
        </p:nvGrpSpPr>
        <p:grpSpPr bwMode="auto">
          <a:xfrm rot="5400000">
            <a:off x="7442994" y="80169"/>
            <a:ext cx="330200" cy="1033462"/>
            <a:chOff x="3318" y="2135"/>
            <a:chExt cx="208" cy="651"/>
          </a:xfrm>
        </p:grpSpPr>
        <p:sp>
          <p:nvSpPr>
            <p:cNvPr id="11310" name="Line 47"/>
            <p:cNvSpPr>
              <a:spLocks noChangeShapeType="1"/>
            </p:cNvSpPr>
            <p:nvPr/>
          </p:nvSpPr>
          <p:spPr bwMode="auto">
            <a:xfrm rot="10800000" flipV="1">
              <a:off x="3318" y="2510"/>
              <a:ext cx="207" cy="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1" name="Line 48"/>
            <p:cNvSpPr>
              <a:spLocks noChangeShapeType="1"/>
            </p:cNvSpPr>
            <p:nvPr/>
          </p:nvSpPr>
          <p:spPr bwMode="auto">
            <a:xfrm rot="10800000" flipV="1">
              <a:off x="3318" y="2304"/>
              <a:ext cx="207" cy="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2" name="Line 49"/>
            <p:cNvSpPr>
              <a:spLocks noChangeShapeType="1"/>
            </p:cNvSpPr>
            <p:nvPr/>
          </p:nvSpPr>
          <p:spPr bwMode="auto">
            <a:xfrm rot="10800000" flipH="1" flipV="1">
              <a:off x="3318" y="2407"/>
              <a:ext cx="207" cy="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3" name="Line 50"/>
            <p:cNvSpPr>
              <a:spLocks noChangeShapeType="1"/>
            </p:cNvSpPr>
            <p:nvPr/>
          </p:nvSpPr>
          <p:spPr bwMode="auto">
            <a:xfrm rot="10800000" flipH="1" flipV="1">
              <a:off x="3318" y="2203"/>
              <a:ext cx="207" cy="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4" name="Line 51"/>
            <p:cNvSpPr>
              <a:spLocks noChangeShapeType="1"/>
            </p:cNvSpPr>
            <p:nvPr/>
          </p:nvSpPr>
          <p:spPr bwMode="auto">
            <a:xfrm rot="10800000" flipH="1" flipV="1">
              <a:off x="3318" y="2614"/>
              <a:ext cx="207" cy="10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5" name="Freeform 52"/>
            <p:cNvSpPr>
              <a:spLocks/>
            </p:cNvSpPr>
            <p:nvPr/>
          </p:nvSpPr>
          <p:spPr bwMode="auto">
            <a:xfrm rot="10800000" flipH="1">
              <a:off x="3318" y="2135"/>
              <a:ext cx="131" cy="68"/>
            </a:xfrm>
            <a:custGeom>
              <a:avLst/>
              <a:gdLst>
                <a:gd name="T0" fmla="*/ 131 w 131"/>
                <a:gd name="T1" fmla="*/ 68 h 68"/>
                <a:gd name="T2" fmla="*/ 0 w 131"/>
                <a:gd name="T3" fmla="*/ 0 h 6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1" h="68">
                  <a:moveTo>
                    <a:pt x="131" y="68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16" name="Freeform 53"/>
            <p:cNvSpPr>
              <a:spLocks/>
            </p:cNvSpPr>
            <p:nvPr/>
          </p:nvSpPr>
          <p:spPr bwMode="auto">
            <a:xfrm rot="10800000" flipH="1">
              <a:off x="3395" y="2718"/>
              <a:ext cx="131" cy="68"/>
            </a:xfrm>
            <a:custGeom>
              <a:avLst/>
              <a:gdLst>
                <a:gd name="T0" fmla="*/ 131 w 131"/>
                <a:gd name="T1" fmla="*/ 68 h 68"/>
                <a:gd name="T2" fmla="*/ 0 w 131"/>
                <a:gd name="T3" fmla="*/ 0 h 68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1" h="68">
                  <a:moveTo>
                    <a:pt x="131" y="68"/>
                  </a:moveTo>
                  <a:lnTo>
                    <a:pt x="0" y="0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87" name="Text Box 54"/>
          <p:cNvSpPr txBox="1">
            <a:spLocks noChangeArrowheads="1"/>
          </p:cNvSpPr>
          <p:nvPr/>
        </p:nvSpPr>
        <p:spPr bwMode="auto">
          <a:xfrm>
            <a:off x="7227888" y="739775"/>
            <a:ext cx="82391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1 k</a:t>
            </a:r>
            <a:r>
              <a:rPr lang="en-US" altLang="en-US" sz="2400" b="1">
                <a:latin typeface="Symbol" panose="05050102010706020507" pitchFamily="18" charset="2"/>
              </a:rPr>
              <a:t>W</a:t>
            </a:r>
            <a:endParaRPr lang="en-US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11288" name="Text Box 55"/>
          <p:cNvSpPr txBox="1">
            <a:spLocks noChangeArrowheads="1"/>
          </p:cNvSpPr>
          <p:nvPr/>
        </p:nvSpPr>
        <p:spPr bwMode="auto">
          <a:xfrm>
            <a:off x="5507038" y="1450975"/>
            <a:ext cx="787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15 V</a:t>
            </a:r>
          </a:p>
        </p:txBody>
      </p:sp>
      <p:sp>
        <p:nvSpPr>
          <p:cNvPr id="11289" name="Line 56"/>
          <p:cNvSpPr>
            <a:spLocks noChangeShapeType="1"/>
          </p:cNvSpPr>
          <p:nvPr/>
        </p:nvSpPr>
        <p:spPr bwMode="auto">
          <a:xfrm>
            <a:off x="6613525" y="1901825"/>
            <a:ext cx="0" cy="8112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0" name="Line 57"/>
          <p:cNvSpPr>
            <a:spLocks noChangeShapeType="1"/>
          </p:cNvSpPr>
          <p:nvPr/>
        </p:nvSpPr>
        <p:spPr bwMode="auto">
          <a:xfrm>
            <a:off x="6600825" y="581025"/>
            <a:ext cx="0" cy="835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1" name="Line 58"/>
          <p:cNvSpPr>
            <a:spLocks noChangeShapeType="1"/>
          </p:cNvSpPr>
          <p:nvPr/>
        </p:nvSpPr>
        <p:spPr bwMode="auto">
          <a:xfrm>
            <a:off x="6613525" y="2689225"/>
            <a:ext cx="20113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2" name="Line 59"/>
          <p:cNvSpPr>
            <a:spLocks noChangeShapeType="1"/>
          </p:cNvSpPr>
          <p:nvPr/>
        </p:nvSpPr>
        <p:spPr bwMode="auto">
          <a:xfrm>
            <a:off x="6584950" y="568325"/>
            <a:ext cx="51276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3" name="Line 60"/>
          <p:cNvSpPr>
            <a:spLocks noChangeShapeType="1"/>
          </p:cNvSpPr>
          <p:nvPr/>
        </p:nvSpPr>
        <p:spPr bwMode="auto">
          <a:xfrm flipV="1">
            <a:off x="8631238" y="609600"/>
            <a:ext cx="0" cy="7921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294" name="Group 61"/>
          <p:cNvGrpSpPr>
            <a:grpSpLocks/>
          </p:cNvGrpSpPr>
          <p:nvPr/>
        </p:nvGrpSpPr>
        <p:grpSpPr bwMode="auto">
          <a:xfrm flipV="1">
            <a:off x="8380413" y="1395413"/>
            <a:ext cx="511175" cy="404812"/>
            <a:chOff x="1183" y="3297"/>
            <a:chExt cx="322" cy="255"/>
          </a:xfrm>
        </p:grpSpPr>
        <p:sp>
          <p:nvSpPr>
            <p:cNvPr id="11308" name="AutoShape 62"/>
            <p:cNvSpPr>
              <a:spLocks noChangeArrowheads="1"/>
            </p:cNvSpPr>
            <p:nvPr/>
          </p:nvSpPr>
          <p:spPr bwMode="auto">
            <a:xfrm>
              <a:off x="1200" y="3312"/>
              <a:ext cx="288" cy="240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50000"/>
                </a:spcBef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5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10000"/>
                </a:spcBef>
                <a:buChar char="•"/>
                <a:defRPr sz="23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1309" name="Line 63"/>
            <p:cNvSpPr>
              <a:spLocks noChangeShapeType="1"/>
            </p:cNvSpPr>
            <p:nvPr/>
          </p:nvSpPr>
          <p:spPr bwMode="auto">
            <a:xfrm>
              <a:off x="1183" y="3297"/>
              <a:ext cx="32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1295" name="Line 64"/>
          <p:cNvSpPr>
            <a:spLocks noChangeShapeType="1"/>
          </p:cNvSpPr>
          <p:nvPr/>
        </p:nvSpPr>
        <p:spPr bwMode="auto">
          <a:xfrm>
            <a:off x="8637588" y="1809750"/>
            <a:ext cx="0" cy="9001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6" name="Line 65"/>
          <p:cNvSpPr>
            <a:spLocks noChangeShapeType="1"/>
          </p:cNvSpPr>
          <p:nvPr/>
        </p:nvSpPr>
        <p:spPr bwMode="auto">
          <a:xfrm>
            <a:off x="8110538" y="628650"/>
            <a:ext cx="5254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70" name="Text Box 66"/>
          <p:cNvSpPr txBox="1">
            <a:spLocks noChangeArrowheads="1"/>
          </p:cNvSpPr>
          <p:nvPr/>
        </p:nvSpPr>
        <p:spPr bwMode="auto">
          <a:xfrm>
            <a:off x="6627813" y="3059113"/>
            <a:ext cx="787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15 V</a:t>
            </a:r>
          </a:p>
        </p:txBody>
      </p:sp>
      <p:sp>
        <p:nvSpPr>
          <p:cNvPr id="21571" name="Text Box 67"/>
          <p:cNvSpPr txBox="1">
            <a:spLocks noChangeArrowheads="1"/>
          </p:cNvSpPr>
          <p:nvPr/>
        </p:nvSpPr>
        <p:spPr bwMode="auto">
          <a:xfrm>
            <a:off x="6691313" y="3436938"/>
            <a:ext cx="82391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1 k</a:t>
            </a:r>
            <a:r>
              <a:rPr lang="en-US" altLang="en-US" sz="2400" b="1">
                <a:latin typeface="Symbol" panose="05050102010706020507" pitchFamily="18" charset="2"/>
              </a:rPr>
              <a:t>W</a:t>
            </a:r>
            <a:endParaRPr lang="en-US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21572" name="Text Box 68"/>
          <p:cNvSpPr txBox="1">
            <a:spLocks noChangeArrowheads="1"/>
          </p:cNvSpPr>
          <p:nvPr/>
        </p:nvSpPr>
        <p:spPr bwMode="auto">
          <a:xfrm>
            <a:off x="7512050" y="3233738"/>
            <a:ext cx="13779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=  15 mA</a:t>
            </a:r>
          </a:p>
        </p:txBody>
      </p:sp>
      <p:sp>
        <p:nvSpPr>
          <p:cNvPr id="21573" name="Line 69"/>
          <p:cNvSpPr>
            <a:spLocks noChangeShapeType="1"/>
          </p:cNvSpPr>
          <p:nvPr/>
        </p:nvSpPr>
        <p:spPr bwMode="auto">
          <a:xfrm>
            <a:off x="6618288" y="3471863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74" name="Text Box 70"/>
          <p:cNvSpPr txBox="1">
            <a:spLocks noChangeArrowheads="1"/>
          </p:cNvSpPr>
          <p:nvPr/>
        </p:nvSpPr>
        <p:spPr bwMode="auto">
          <a:xfrm>
            <a:off x="5540375" y="4057650"/>
            <a:ext cx="2393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V</a:t>
            </a:r>
            <a:r>
              <a:rPr lang="en-US" altLang="en-US" sz="2400" b="1" baseline="-25000">
                <a:latin typeface="Times New Roman" panose="02020603050405020304" pitchFamily="18" charset="0"/>
              </a:rPr>
              <a:t>CUTOFF</a:t>
            </a:r>
            <a:r>
              <a:rPr lang="en-US" altLang="en-US" sz="2400" b="1">
                <a:latin typeface="Times New Roman" panose="02020603050405020304" pitchFamily="18" charset="0"/>
              </a:rPr>
              <a:t>  =  15 V</a:t>
            </a:r>
          </a:p>
        </p:txBody>
      </p:sp>
      <p:sp>
        <p:nvSpPr>
          <p:cNvPr id="21575" name="Line 71"/>
          <p:cNvSpPr>
            <a:spLocks noChangeShapeType="1"/>
          </p:cNvSpPr>
          <p:nvPr/>
        </p:nvSpPr>
        <p:spPr bwMode="auto">
          <a:xfrm flipH="1">
            <a:off x="3409950" y="2835275"/>
            <a:ext cx="1073150" cy="500063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76" name="Text Box 72"/>
          <p:cNvSpPr txBox="1">
            <a:spLocks noChangeArrowheads="1"/>
          </p:cNvSpPr>
          <p:nvPr/>
        </p:nvSpPr>
        <p:spPr bwMode="auto">
          <a:xfrm>
            <a:off x="4405313" y="2533650"/>
            <a:ext cx="460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21577" name="Text Box 73"/>
          <p:cNvSpPr txBox="1">
            <a:spLocks noChangeArrowheads="1"/>
          </p:cNvSpPr>
          <p:nvPr/>
        </p:nvSpPr>
        <p:spPr bwMode="auto">
          <a:xfrm>
            <a:off x="1392238" y="5810250"/>
            <a:ext cx="66548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accent2"/>
                </a:solidFill>
                <a:latin typeface="Times New Roman" panose="02020603050405020304" pitchFamily="18" charset="0"/>
              </a:rPr>
              <a:t>Q is the operating point or quiescent point</a:t>
            </a:r>
          </a:p>
        </p:txBody>
      </p:sp>
      <p:sp>
        <p:nvSpPr>
          <p:cNvPr id="21578" name="Text Box 74"/>
          <p:cNvSpPr txBox="1">
            <a:spLocks noChangeArrowheads="1"/>
          </p:cNvSpPr>
          <p:nvPr/>
        </p:nvSpPr>
        <p:spPr bwMode="auto">
          <a:xfrm rot="2338586">
            <a:off x="1347788" y="2395538"/>
            <a:ext cx="18208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3200" b="1">
                <a:latin typeface="Times New Roman" panose="02020603050405020304" pitchFamily="18" charset="0"/>
              </a:rPr>
              <a:t>Load line</a:t>
            </a:r>
          </a:p>
        </p:txBody>
      </p:sp>
      <p:sp>
        <p:nvSpPr>
          <p:cNvPr id="11306" name="Text Box 75"/>
          <p:cNvSpPr txBox="1">
            <a:spLocks noChangeArrowheads="1"/>
          </p:cNvSpPr>
          <p:nvPr/>
        </p:nvSpPr>
        <p:spPr bwMode="auto">
          <a:xfrm>
            <a:off x="3201988" y="2614613"/>
            <a:ext cx="3746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6000" b="1"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11307" name="Text Box 76"/>
          <p:cNvSpPr txBox="1">
            <a:spLocks noChangeArrowheads="1"/>
          </p:cNvSpPr>
          <p:nvPr/>
        </p:nvSpPr>
        <p:spPr bwMode="auto">
          <a:xfrm>
            <a:off x="1220788" y="23813"/>
            <a:ext cx="59753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b="1">
                <a:latin typeface="Times New Roman" panose="02020603050405020304" pitchFamily="18" charset="0"/>
              </a:rPr>
              <a:t>Demonstration of Load Line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5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41" presetID="1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42" grpId="0" autoUpdateAnimBg="0"/>
      <p:bldP spid="21543" grpId="0" animBg="1"/>
      <p:bldP spid="21544" grpId="0" autoUpdateAnimBg="0"/>
      <p:bldP spid="21570" grpId="0" autoUpdateAnimBg="0"/>
      <p:bldP spid="21571" grpId="0" autoUpdateAnimBg="0"/>
      <p:bldP spid="21572" grpId="0" autoUpdateAnimBg="0"/>
      <p:bldP spid="21573" grpId="0" animBg="1"/>
      <p:bldP spid="21574" grpId="0" autoUpdateAnimBg="0"/>
      <p:bldP spid="21575" grpId="0" animBg="1"/>
      <p:bldP spid="21576" grpId="0" autoUpdateAnimBg="0"/>
      <p:bldP spid="21577" grpId="0" autoUpdateAnimBg="0"/>
      <p:bldP spid="21578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55816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930275"/>
            <a:ext cx="284797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3048000"/>
            <a:ext cx="5059363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938" y="3352800"/>
            <a:ext cx="2724150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Please write the following things on your exam paper and take your CLEAR picture with the First Page.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You can take the picture and save it on your phone NOW. 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Write your Name and NSU ID. 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Write the Course Name, Course Code and section number. Analog Electronics I (EEE111.8) 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Write the following pledge. "I affirm that I have not given or received any unauthorized help on this exam, and that all work are my own". 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Clearly sign below the pledge.  </a:t>
            </a:r>
          </a:p>
          <a:p>
            <a:pPr marL="457200" indent="-457200"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Give page numbers for ATLEAST 8 pages</a:t>
            </a:r>
          </a:p>
        </p:txBody>
      </p:sp>
    </p:spTree>
    <p:extLst>
      <p:ext uri="{BB962C8B-B14F-4D97-AF65-F5344CB8AC3E}">
        <p14:creationId xmlns:p14="http://schemas.microsoft.com/office/powerpoint/2010/main" val="495631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0" y="0"/>
                <a:ext cx="9144000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 = 6</a:t>
                </a:r>
                <a:r>
                  <a:rPr lang="en-US" sz="2800" baseline="30000" dirty="0">
                    <a:solidFill>
                      <a:srgbClr val="FF0000"/>
                    </a:solidFill>
                  </a:rPr>
                  <a:t>th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digit of your NSU ID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Example: If 1632345042 is your ID, then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sz="2800" dirty="0"/>
                  <a:t> = 4. 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You MUST have to submit before 12:50 PM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You can submit PDF or JPG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If you miss any page, send me a private comment ASAP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9144000" cy="2677656"/>
              </a:xfrm>
              <a:prstGeom prst="rect">
                <a:avLst/>
              </a:prstGeom>
              <a:blipFill rotWithShape="1">
                <a:blip r:embed="rId2"/>
                <a:stretch>
                  <a:fillRect l="-1133" t="-2278" b="-5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500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6"/>
          <p:cNvSpPr txBox="1">
            <a:spLocks noChangeArrowheads="1"/>
          </p:cNvSpPr>
          <p:nvPr/>
        </p:nvSpPr>
        <p:spPr bwMode="auto">
          <a:xfrm>
            <a:off x="9525" y="152400"/>
            <a:ext cx="9144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600" b="1" dirty="0">
                <a:cs typeface="Arial" panose="020B0604020202020204" pitchFamily="34" charset="0"/>
              </a:rPr>
              <a:t>2.3 Series Diode Configurations</a:t>
            </a:r>
            <a:endParaRPr lang="en-US" altLang="en-US" sz="1800" dirty="0">
              <a:cs typeface="Arial" panose="020B0604020202020204" pitchFamily="34" charset="0"/>
            </a:endParaRPr>
          </a:p>
        </p:txBody>
      </p:sp>
      <p:pic>
        <p:nvPicPr>
          <p:cNvPr id="12291" name="Picture 11" descr="fg02_00800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450" y="914400"/>
            <a:ext cx="3230563" cy="2578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8" name="TextBox 1"/>
          <p:cNvSpPr txBox="1">
            <a:spLocks noChangeArrowheads="1"/>
          </p:cNvSpPr>
          <p:nvPr/>
        </p:nvSpPr>
        <p:spPr bwMode="auto">
          <a:xfrm>
            <a:off x="152400" y="3810000"/>
            <a:ext cx="86106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50000"/>
              </a:spcBef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10000"/>
              </a:spcBef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/>
              <a:t>The forward resistance of the diode is usually so small compared to the other series  elements of the network that it can be ignored. </a:t>
            </a:r>
          </a:p>
          <a:p>
            <a:pPr>
              <a:spcBef>
                <a:spcPct val="0"/>
              </a:spcBef>
            </a:pPr>
            <a:r>
              <a:rPr lang="en-US" altLang="en-US" sz="2000"/>
              <a:t>In general, a diode is in the “on” state if the current established by the applied sources is such that its direction matches that of the arrow in the diode symbol, and  </a:t>
            </a:r>
            <a:r>
              <a:rPr lang="en-US" altLang="en-US" sz="2000" i="1"/>
              <a:t>V</a:t>
            </a:r>
            <a:r>
              <a:rPr lang="en-US" altLang="en-US" sz="2000" i="1" baseline="-25000"/>
              <a:t>D</a:t>
            </a:r>
            <a:r>
              <a:rPr lang="en-US" altLang="en-US" sz="2000" i="1"/>
              <a:t> ≥ 0.7 V </a:t>
            </a:r>
            <a:r>
              <a:rPr lang="en-US" altLang="en-US" sz="2000"/>
              <a:t>for silicon, </a:t>
            </a:r>
            <a:r>
              <a:rPr lang="en-US" altLang="en-US" sz="2000" i="1"/>
              <a:t>V</a:t>
            </a:r>
            <a:r>
              <a:rPr lang="en-US" altLang="en-US" sz="2000" i="1" baseline="-25000"/>
              <a:t>D</a:t>
            </a:r>
            <a:r>
              <a:rPr lang="en-US" altLang="en-US" sz="2000"/>
              <a:t> ≥ 0.3 V for germanium, and </a:t>
            </a:r>
            <a:r>
              <a:rPr lang="en-US" altLang="en-US" sz="2000" i="1"/>
              <a:t>V</a:t>
            </a:r>
            <a:r>
              <a:rPr lang="en-US" altLang="en-US" sz="2000" i="1" baseline="-25000"/>
              <a:t>D</a:t>
            </a:r>
            <a:r>
              <a:rPr lang="en-US" altLang="en-US" sz="2000"/>
              <a:t> ≥ 1.2 V for gallium arsenide.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4375"/>
          </a:xfrm>
        </p:spPr>
        <p:txBody>
          <a:bodyPr/>
          <a:lstStyle/>
          <a:p>
            <a:r>
              <a:rPr lang="en-US" altLang="en-US" sz="3200" dirty="0">
                <a:cs typeface="Arial" panose="020B0604020202020204" pitchFamily="34" charset="0"/>
              </a:rPr>
              <a:t>2.3 Series Diode Configurations</a:t>
            </a:r>
            <a:endParaRPr lang="en-US" altLang="en-US" dirty="0"/>
          </a:p>
        </p:txBody>
      </p:sp>
      <p:pic>
        <p:nvPicPr>
          <p:cNvPr id="13315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981075"/>
            <a:ext cx="8001000" cy="4246563"/>
          </a:xfrm>
        </p:spPr>
      </p:pic>
      <p:pic>
        <p:nvPicPr>
          <p:cNvPr id="17412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5495925"/>
            <a:ext cx="124618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5519738"/>
            <a:ext cx="1633538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8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410200"/>
            <a:ext cx="16621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 Reversing the diode</a:t>
            </a:r>
          </a:p>
        </p:txBody>
      </p:sp>
      <p:pic>
        <p:nvPicPr>
          <p:cNvPr id="14339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6713" y="1600200"/>
            <a:ext cx="8410575" cy="2743200"/>
          </a:xfrm>
        </p:spPr>
      </p:pic>
      <p:pic>
        <p:nvPicPr>
          <p:cNvPr id="18436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5334000"/>
            <a:ext cx="400843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_template_blue">
  <a:themeElements>
    <a:clrScheme name="ppt_template_blu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pt_template_blu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pt_template_blu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blu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blu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blu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blu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pt_template_blu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pt_template_blu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ppt_template_blue</Template>
  <TotalTime>8072</TotalTime>
  <Words>1907</Words>
  <Application>Microsoft Office PowerPoint</Application>
  <PresentationFormat>On-screen Show (4:3)</PresentationFormat>
  <Paragraphs>238</Paragraphs>
  <Slides>62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Cambria Math</vt:lpstr>
      <vt:lpstr>Symbol</vt:lpstr>
      <vt:lpstr>Times New Roman</vt:lpstr>
      <vt:lpstr>ppt_template_blue</vt:lpstr>
      <vt:lpstr>EEE 111 Diode Applications</vt:lpstr>
      <vt:lpstr>PowerPoint Presentation</vt:lpstr>
      <vt:lpstr>PowerPoint Presentation</vt:lpstr>
      <vt:lpstr>Load-Line Analysis</vt:lpstr>
      <vt:lpstr>EXAMPLE 2.1 </vt:lpstr>
      <vt:lpstr>PowerPoint Presentation</vt:lpstr>
      <vt:lpstr>PowerPoint Presentation</vt:lpstr>
      <vt:lpstr>2.3 Series Diode Configurations</vt:lpstr>
      <vt:lpstr> Reversing the diode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2.4 PARALLEL AND SERIES–PARALLEL  CONFIGURATIONS </vt:lpstr>
      <vt:lpstr>PowerPoint Presentation</vt:lpstr>
      <vt:lpstr>PowerPoint Presentation</vt:lpstr>
      <vt:lpstr>PowerPoint Presentation</vt:lpstr>
      <vt:lpstr> 2.5 AND/OR GATES</vt:lpstr>
      <vt:lpstr>Quiz 2</vt:lpstr>
      <vt:lpstr>Rectifier Circuits</vt:lpstr>
      <vt:lpstr>Input AC signal</vt:lpstr>
      <vt:lpstr>PowerPoint Presentation</vt:lpstr>
      <vt:lpstr>PowerPoint Presentation</vt:lpstr>
      <vt:lpstr> The effect of using a real diode</vt:lpstr>
      <vt:lpstr>The Half-Wave Rectifier</vt:lpstr>
      <vt:lpstr>PowerPoint Presentation</vt:lpstr>
      <vt:lpstr>PowerPoint Presentation</vt:lpstr>
      <vt:lpstr>PowerPoint Presentation</vt:lpstr>
      <vt:lpstr>PowerPoint Presentation</vt:lpstr>
      <vt:lpstr>The effect of using a real diode</vt:lpstr>
      <vt:lpstr>PowerPoint Presentation</vt:lpstr>
      <vt:lpstr>Summary of Rectifier Waveforms</vt:lpstr>
      <vt:lpstr>PowerPoint Presentation</vt:lpstr>
      <vt:lpstr>PowerPoint Presentation</vt:lpstr>
      <vt:lpstr>The Rectifier with a Filter Capacitor - The Peak Rectifier</vt:lpstr>
      <vt:lpstr>The Peak Rectifier with a Load Resistor –  A More Practical Circuit</vt:lpstr>
      <vt:lpstr>The full-wave peak rectifier</vt:lpstr>
      <vt:lpstr>2.8 Diode Clippers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Approximate equivalent circuits for  the Zener diode in the three possible  regions of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Robert Paynter</dc:creator>
  <cp:lastModifiedBy>Riasat Khan</cp:lastModifiedBy>
  <cp:revision>250</cp:revision>
  <dcterms:created xsi:type="dcterms:W3CDTF">2011-07-14T15:53:54Z</dcterms:created>
  <dcterms:modified xsi:type="dcterms:W3CDTF">2021-04-05T13:21:12Z</dcterms:modified>
</cp:coreProperties>
</file>